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74" r:id="rId5"/>
    <p:sldId id="259" r:id="rId6"/>
    <p:sldId id="264" r:id="rId7"/>
    <p:sldId id="266" r:id="rId8"/>
    <p:sldId id="265" r:id="rId9"/>
    <p:sldId id="267" r:id="rId10"/>
    <p:sldId id="268" r:id="rId11"/>
    <p:sldId id="269" r:id="rId12"/>
    <p:sldId id="270" r:id="rId13"/>
    <p:sldId id="261" r:id="rId14"/>
    <p:sldId id="271" r:id="rId15"/>
    <p:sldId id="272" r:id="rId16"/>
    <p:sldId id="275" r:id="rId17"/>
    <p:sldId id="262" r:id="rId18"/>
    <p:sldId id="273" r:id="rId19"/>
    <p:sldId id="263"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29171-6C79-AE54-EEF2-9AEC1F73A7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9C157D9-4374-EAB1-AC2C-14A8E3727B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7360BFC9-1711-6597-3CAE-CF35220ABF79}"/>
              </a:ext>
            </a:extLst>
          </p:cNvPr>
          <p:cNvSpPr>
            <a:spLocks noGrp="1"/>
          </p:cNvSpPr>
          <p:nvPr>
            <p:ph type="dt" sz="half" idx="10"/>
          </p:nvPr>
        </p:nvSpPr>
        <p:spPr/>
        <p:txBody>
          <a:bodyPr/>
          <a:lstStyle/>
          <a:p>
            <a:fld id="{2A908C1E-C33E-4C43-B131-FB6A687958FC}" type="datetimeFigureOut">
              <a:rPr lang="en-AU" smtClean="0"/>
              <a:t>16/03/2026</a:t>
            </a:fld>
            <a:endParaRPr lang="en-AU"/>
          </a:p>
        </p:txBody>
      </p:sp>
      <p:sp>
        <p:nvSpPr>
          <p:cNvPr id="5" name="Footer Placeholder 4">
            <a:extLst>
              <a:ext uri="{FF2B5EF4-FFF2-40B4-BE49-F238E27FC236}">
                <a16:creationId xmlns:a16="http://schemas.microsoft.com/office/drawing/2014/main" id="{90FCE5B1-D11F-F846-49A4-4D32CD48BD7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6AE1E75-906B-A059-A865-53ED36CB2E68}"/>
              </a:ext>
            </a:extLst>
          </p:cNvPr>
          <p:cNvSpPr>
            <a:spLocks noGrp="1"/>
          </p:cNvSpPr>
          <p:nvPr>
            <p:ph type="sldNum" sz="quarter" idx="12"/>
          </p:nvPr>
        </p:nvSpPr>
        <p:spPr/>
        <p:txBody>
          <a:bodyPr/>
          <a:lstStyle/>
          <a:p>
            <a:fld id="{2153D4AA-3350-4B4B-BDA3-320E0D6BE9D0}" type="slidenum">
              <a:rPr lang="en-AU" smtClean="0"/>
              <a:t>‹#›</a:t>
            </a:fld>
            <a:endParaRPr lang="en-AU"/>
          </a:p>
        </p:txBody>
      </p:sp>
    </p:spTree>
    <p:extLst>
      <p:ext uri="{BB962C8B-B14F-4D97-AF65-F5344CB8AC3E}">
        <p14:creationId xmlns:p14="http://schemas.microsoft.com/office/powerpoint/2010/main" val="1107195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4DDEE-1892-0E43-FBDE-42C0C7501B8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15C9D27-9940-775D-0214-4EB3FD0B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899999C-0C40-7AC6-324F-A05CDF4AF5FD}"/>
              </a:ext>
            </a:extLst>
          </p:cNvPr>
          <p:cNvSpPr>
            <a:spLocks noGrp="1"/>
          </p:cNvSpPr>
          <p:nvPr>
            <p:ph type="dt" sz="half" idx="10"/>
          </p:nvPr>
        </p:nvSpPr>
        <p:spPr/>
        <p:txBody>
          <a:bodyPr/>
          <a:lstStyle/>
          <a:p>
            <a:fld id="{2A908C1E-C33E-4C43-B131-FB6A687958FC}" type="datetimeFigureOut">
              <a:rPr lang="en-AU" smtClean="0"/>
              <a:t>16/03/2026</a:t>
            </a:fld>
            <a:endParaRPr lang="en-AU"/>
          </a:p>
        </p:txBody>
      </p:sp>
      <p:sp>
        <p:nvSpPr>
          <p:cNvPr id="5" name="Footer Placeholder 4">
            <a:extLst>
              <a:ext uri="{FF2B5EF4-FFF2-40B4-BE49-F238E27FC236}">
                <a16:creationId xmlns:a16="http://schemas.microsoft.com/office/drawing/2014/main" id="{C9F914EE-29E3-1454-FADE-EA47717FD3D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A7FE13D-4FC2-AF4C-C733-F559DB076F43}"/>
              </a:ext>
            </a:extLst>
          </p:cNvPr>
          <p:cNvSpPr>
            <a:spLocks noGrp="1"/>
          </p:cNvSpPr>
          <p:nvPr>
            <p:ph type="sldNum" sz="quarter" idx="12"/>
          </p:nvPr>
        </p:nvSpPr>
        <p:spPr/>
        <p:txBody>
          <a:bodyPr/>
          <a:lstStyle/>
          <a:p>
            <a:fld id="{2153D4AA-3350-4B4B-BDA3-320E0D6BE9D0}" type="slidenum">
              <a:rPr lang="en-AU" smtClean="0"/>
              <a:t>‹#›</a:t>
            </a:fld>
            <a:endParaRPr lang="en-AU"/>
          </a:p>
        </p:txBody>
      </p:sp>
    </p:spTree>
    <p:extLst>
      <p:ext uri="{BB962C8B-B14F-4D97-AF65-F5344CB8AC3E}">
        <p14:creationId xmlns:p14="http://schemas.microsoft.com/office/powerpoint/2010/main" val="1082817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CF6A8D-0805-5D5E-FE3F-A989876E2C6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D70EB9A-1C49-B90A-C3BE-020AEFD291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6E69725-695F-0067-4A4C-CF1DBCF6213C}"/>
              </a:ext>
            </a:extLst>
          </p:cNvPr>
          <p:cNvSpPr>
            <a:spLocks noGrp="1"/>
          </p:cNvSpPr>
          <p:nvPr>
            <p:ph type="dt" sz="half" idx="10"/>
          </p:nvPr>
        </p:nvSpPr>
        <p:spPr/>
        <p:txBody>
          <a:bodyPr/>
          <a:lstStyle/>
          <a:p>
            <a:fld id="{2A908C1E-C33E-4C43-B131-FB6A687958FC}" type="datetimeFigureOut">
              <a:rPr lang="en-AU" smtClean="0"/>
              <a:t>16/03/2026</a:t>
            </a:fld>
            <a:endParaRPr lang="en-AU"/>
          </a:p>
        </p:txBody>
      </p:sp>
      <p:sp>
        <p:nvSpPr>
          <p:cNvPr id="5" name="Footer Placeholder 4">
            <a:extLst>
              <a:ext uri="{FF2B5EF4-FFF2-40B4-BE49-F238E27FC236}">
                <a16:creationId xmlns:a16="http://schemas.microsoft.com/office/drawing/2014/main" id="{E17F6158-9D94-8786-53EF-BDFA5CBC5ED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BE5CEDF-C057-68CD-6E1E-04678942D241}"/>
              </a:ext>
            </a:extLst>
          </p:cNvPr>
          <p:cNvSpPr>
            <a:spLocks noGrp="1"/>
          </p:cNvSpPr>
          <p:nvPr>
            <p:ph type="sldNum" sz="quarter" idx="12"/>
          </p:nvPr>
        </p:nvSpPr>
        <p:spPr/>
        <p:txBody>
          <a:bodyPr/>
          <a:lstStyle/>
          <a:p>
            <a:fld id="{2153D4AA-3350-4B4B-BDA3-320E0D6BE9D0}" type="slidenum">
              <a:rPr lang="en-AU" smtClean="0"/>
              <a:t>‹#›</a:t>
            </a:fld>
            <a:endParaRPr lang="en-AU"/>
          </a:p>
        </p:txBody>
      </p:sp>
    </p:spTree>
    <p:extLst>
      <p:ext uri="{BB962C8B-B14F-4D97-AF65-F5344CB8AC3E}">
        <p14:creationId xmlns:p14="http://schemas.microsoft.com/office/powerpoint/2010/main" val="1089668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9A339-915C-4EBE-69B3-FD384C4CB72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9E47888-BC2A-3E25-F923-B184F8F961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3AA7A26-D14F-C82C-EAA3-0671C9E1993A}"/>
              </a:ext>
            </a:extLst>
          </p:cNvPr>
          <p:cNvSpPr>
            <a:spLocks noGrp="1"/>
          </p:cNvSpPr>
          <p:nvPr>
            <p:ph type="dt" sz="half" idx="10"/>
          </p:nvPr>
        </p:nvSpPr>
        <p:spPr/>
        <p:txBody>
          <a:bodyPr/>
          <a:lstStyle/>
          <a:p>
            <a:fld id="{2A908C1E-C33E-4C43-B131-FB6A687958FC}" type="datetimeFigureOut">
              <a:rPr lang="en-AU" smtClean="0"/>
              <a:t>16/03/2026</a:t>
            </a:fld>
            <a:endParaRPr lang="en-AU"/>
          </a:p>
        </p:txBody>
      </p:sp>
      <p:sp>
        <p:nvSpPr>
          <p:cNvPr id="5" name="Footer Placeholder 4">
            <a:extLst>
              <a:ext uri="{FF2B5EF4-FFF2-40B4-BE49-F238E27FC236}">
                <a16:creationId xmlns:a16="http://schemas.microsoft.com/office/drawing/2014/main" id="{3DECA19E-DA96-86CF-FB7D-2D7FFB6BC0B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BE7C209-CABF-7875-B8B8-59E6D8FDDA9C}"/>
              </a:ext>
            </a:extLst>
          </p:cNvPr>
          <p:cNvSpPr>
            <a:spLocks noGrp="1"/>
          </p:cNvSpPr>
          <p:nvPr>
            <p:ph type="sldNum" sz="quarter" idx="12"/>
          </p:nvPr>
        </p:nvSpPr>
        <p:spPr/>
        <p:txBody>
          <a:bodyPr/>
          <a:lstStyle/>
          <a:p>
            <a:fld id="{2153D4AA-3350-4B4B-BDA3-320E0D6BE9D0}" type="slidenum">
              <a:rPr lang="en-AU" smtClean="0"/>
              <a:t>‹#›</a:t>
            </a:fld>
            <a:endParaRPr lang="en-AU"/>
          </a:p>
        </p:txBody>
      </p:sp>
    </p:spTree>
    <p:extLst>
      <p:ext uri="{BB962C8B-B14F-4D97-AF65-F5344CB8AC3E}">
        <p14:creationId xmlns:p14="http://schemas.microsoft.com/office/powerpoint/2010/main" val="1219774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426E5-7C2A-AA66-F376-FDCD5D9B83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015AEFAD-8F91-42A6-89EF-6C5C1AE63F5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861043-1F6C-A795-AC28-F1007E1BD2C3}"/>
              </a:ext>
            </a:extLst>
          </p:cNvPr>
          <p:cNvSpPr>
            <a:spLocks noGrp="1"/>
          </p:cNvSpPr>
          <p:nvPr>
            <p:ph type="dt" sz="half" idx="10"/>
          </p:nvPr>
        </p:nvSpPr>
        <p:spPr/>
        <p:txBody>
          <a:bodyPr/>
          <a:lstStyle/>
          <a:p>
            <a:fld id="{2A908C1E-C33E-4C43-B131-FB6A687958FC}" type="datetimeFigureOut">
              <a:rPr lang="en-AU" smtClean="0"/>
              <a:t>16/03/2026</a:t>
            </a:fld>
            <a:endParaRPr lang="en-AU"/>
          </a:p>
        </p:txBody>
      </p:sp>
      <p:sp>
        <p:nvSpPr>
          <p:cNvPr id="5" name="Footer Placeholder 4">
            <a:extLst>
              <a:ext uri="{FF2B5EF4-FFF2-40B4-BE49-F238E27FC236}">
                <a16:creationId xmlns:a16="http://schemas.microsoft.com/office/drawing/2014/main" id="{80DA313C-BD9A-2752-0F28-0A7A11F6F41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A6F1193-B11A-7AC4-F0C1-7FB874BE74B9}"/>
              </a:ext>
            </a:extLst>
          </p:cNvPr>
          <p:cNvSpPr>
            <a:spLocks noGrp="1"/>
          </p:cNvSpPr>
          <p:nvPr>
            <p:ph type="sldNum" sz="quarter" idx="12"/>
          </p:nvPr>
        </p:nvSpPr>
        <p:spPr/>
        <p:txBody>
          <a:bodyPr/>
          <a:lstStyle/>
          <a:p>
            <a:fld id="{2153D4AA-3350-4B4B-BDA3-320E0D6BE9D0}" type="slidenum">
              <a:rPr lang="en-AU" smtClean="0"/>
              <a:t>‹#›</a:t>
            </a:fld>
            <a:endParaRPr lang="en-AU"/>
          </a:p>
        </p:txBody>
      </p:sp>
    </p:spTree>
    <p:extLst>
      <p:ext uri="{BB962C8B-B14F-4D97-AF65-F5344CB8AC3E}">
        <p14:creationId xmlns:p14="http://schemas.microsoft.com/office/powerpoint/2010/main" val="708815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BB3-344E-7ABD-FA42-66B9FADCDAC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0FD00D5-472A-38EF-00D2-482B5B2A7C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D0A848D5-5AB1-F22E-86A8-0B27386992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FB85A88-8B40-77CB-D5FE-1BBFE29910DF}"/>
              </a:ext>
            </a:extLst>
          </p:cNvPr>
          <p:cNvSpPr>
            <a:spLocks noGrp="1"/>
          </p:cNvSpPr>
          <p:nvPr>
            <p:ph type="dt" sz="half" idx="10"/>
          </p:nvPr>
        </p:nvSpPr>
        <p:spPr/>
        <p:txBody>
          <a:bodyPr/>
          <a:lstStyle/>
          <a:p>
            <a:fld id="{2A908C1E-C33E-4C43-B131-FB6A687958FC}" type="datetimeFigureOut">
              <a:rPr lang="en-AU" smtClean="0"/>
              <a:t>16/03/2026</a:t>
            </a:fld>
            <a:endParaRPr lang="en-AU"/>
          </a:p>
        </p:txBody>
      </p:sp>
      <p:sp>
        <p:nvSpPr>
          <p:cNvPr id="6" name="Footer Placeholder 5">
            <a:extLst>
              <a:ext uri="{FF2B5EF4-FFF2-40B4-BE49-F238E27FC236}">
                <a16:creationId xmlns:a16="http://schemas.microsoft.com/office/drawing/2014/main" id="{1F154DF2-F18F-92E8-7CCA-64E777AB02F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7FAF07E-A24E-03B1-4D31-7A6F40BDC437}"/>
              </a:ext>
            </a:extLst>
          </p:cNvPr>
          <p:cNvSpPr>
            <a:spLocks noGrp="1"/>
          </p:cNvSpPr>
          <p:nvPr>
            <p:ph type="sldNum" sz="quarter" idx="12"/>
          </p:nvPr>
        </p:nvSpPr>
        <p:spPr/>
        <p:txBody>
          <a:bodyPr/>
          <a:lstStyle/>
          <a:p>
            <a:fld id="{2153D4AA-3350-4B4B-BDA3-320E0D6BE9D0}" type="slidenum">
              <a:rPr lang="en-AU" smtClean="0"/>
              <a:t>‹#›</a:t>
            </a:fld>
            <a:endParaRPr lang="en-AU"/>
          </a:p>
        </p:txBody>
      </p:sp>
    </p:spTree>
    <p:extLst>
      <p:ext uri="{BB962C8B-B14F-4D97-AF65-F5344CB8AC3E}">
        <p14:creationId xmlns:p14="http://schemas.microsoft.com/office/powerpoint/2010/main" val="1039822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B385-5232-8DD2-6409-47C9635070AE}"/>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E0BFCB6-C742-D185-B6CB-A3FB89B4BE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A87B9A-96E7-9E31-185F-905C3D15D2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4C52EF2-57F8-AA3F-D646-A55F3539ED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CC1D64-E607-7941-93DF-7C9F584343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112AD89-D288-F40B-7642-1D635320ACD9}"/>
              </a:ext>
            </a:extLst>
          </p:cNvPr>
          <p:cNvSpPr>
            <a:spLocks noGrp="1"/>
          </p:cNvSpPr>
          <p:nvPr>
            <p:ph type="dt" sz="half" idx="10"/>
          </p:nvPr>
        </p:nvSpPr>
        <p:spPr/>
        <p:txBody>
          <a:bodyPr/>
          <a:lstStyle/>
          <a:p>
            <a:fld id="{2A908C1E-C33E-4C43-B131-FB6A687958FC}" type="datetimeFigureOut">
              <a:rPr lang="en-AU" smtClean="0"/>
              <a:t>16/03/2026</a:t>
            </a:fld>
            <a:endParaRPr lang="en-AU"/>
          </a:p>
        </p:txBody>
      </p:sp>
      <p:sp>
        <p:nvSpPr>
          <p:cNvPr id="8" name="Footer Placeholder 7">
            <a:extLst>
              <a:ext uri="{FF2B5EF4-FFF2-40B4-BE49-F238E27FC236}">
                <a16:creationId xmlns:a16="http://schemas.microsoft.com/office/drawing/2014/main" id="{AD14FE3C-3EB7-137F-9752-364D297CDA8B}"/>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D6E5C503-980D-EE63-F521-CC7812E50816}"/>
              </a:ext>
            </a:extLst>
          </p:cNvPr>
          <p:cNvSpPr>
            <a:spLocks noGrp="1"/>
          </p:cNvSpPr>
          <p:nvPr>
            <p:ph type="sldNum" sz="quarter" idx="12"/>
          </p:nvPr>
        </p:nvSpPr>
        <p:spPr/>
        <p:txBody>
          <a:bodyPr/>
          <a:lstStyle/>
          <a:p>
            <a:fld id="{2153D4AA-3350-4B4B-BDA3-320E0D6BE9D0}" type="slidenum">
              <a:rPr lang="en-AU" smtClean="0"/>
              <a:t>‹#›</a:t>
            </a:fld>
            <a:endParaRPr lang="en-AU"/>
          </a:p>
        </p:txBody>
      </p:sp>
    </p:spTree>
    <p:extLst>
      <p:ext uri="{BB962C8B-B14F-4D97-AF65-F5344CB8AC3E}">
        <p14:creationId xmlns:p14="http://schemas.microsoft.com/office/powerpoint/2010/main" val="2412545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7CB02-B1A6-6192-A95F-F3D29179E53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32E30E7-BF44-FD25-3438-C607D08E74EF}"/>
              </a:ext>
            </a:extLst>
          </p:cNvPr>
          <p:cNvSpPr>
            <a:spLocks noGrp="1"/>
          </p:cNvSpPr>
          <p:nvPr>
            <p:ph type="dt" sz="half" idx="10"/>
          </p:nvPr>
        </p:nvSpPr>
        <p:spPr/>
        <p:txBody>
          <a:bodyPr/>
          <a:lstStyle/>
          <a:p>
            <a:fld id="{2A908C1E-C33E-4C43-B131-FB6A687958FC}" type="datetimeFigureOut">
              <a:rPr lang="en-AU" smtClean="0"/>
              <a:t>16/03/2026</a:t>
            </a:fld>
            <a:endParaRPr lang="en-AU"/>
          </a:p>
        </p:txBody>
      </p:sp>
      <p:sp>
        <p:nvSpPr>
          <p:cNvPr id="4" name="Footer Placeholder 3">
            <a:extLst>
              <a:ext uri="{FF2B5EF4-FFF2-40B4-BE49-F238E27FC236}">
                <a16:creationId xmlns:a16="http://schemas.microsoft.com/office/drawing/2014/main" id="{B5D2140A-0F87-80DD-BA66-0DC18CEF4129}"/>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EAD9AE15-A727-E580-6506-8920805B6243}"/>
              </a:ext>
            </a:extLst>
          </p:cNvPr>
          <p:cNvSpPr>
            <a:spLocks noGrp="1"/>
          </p:cNvSpPr>
          <p:nvPr>
            <p:ph type="sldNum" sz="quarter" idx="12"/>
          </p:nvPr>
        </p:nvSpPr>
        <p:spPr/>
        <p:txBody>
          <a:bodyPr/>
          <a:lstStyle/>
          <a:p>
            <a:fld id="{2153D4AA-3350-4B4B-BDA3-320E0D6BE9D0}" type="slidenum">
              <a:rPr lang="en-AU" smtClean="0"/>
              <a:t>‹#›</a:t>
            </a:fld>
            <a:endParaRPr lang="en-AU"/>
          </a:p>
        </p:txBody>
      </p:sp>
    </p:spTree>
    <p:extLst>
      <p:ext uri="{BB962C8B-B14F-4D97-AF65-F5344CB8AC3E}">
        <p14:creationId xmlns:p14="http://schemas.microsoft.com/office/powerpoint/2010/main" val="1402207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293EA4-582C-343F-46C1-17AEC447E0FA}"/>
              </a:ext>
            </a:extLst>
          </p:cNvPr>
          <p:cNvSpPr>
            <a:spLocks noGrp="1"/>
          </p:cNvSpPr>
          <p:nvPr>
            <p:ph type="dt" sz="half" idx="10"/>
          </p:nvPr>
        </p:nvSpPr>
        <p:spPr/>
        <p:txBody>
          <a:bodyPr/>
          <a:lstStyle/>
          <a:p>
            <a:fld id="{2A908C1E-C33E-4C43-B131-FB6A687958FC}" type="datetimeFigureOut">
              <a:rPr lang="en-AU" smtClean="0"/>
              <a:t>16/03/2026</a:t>
            </a:fld>
            <a:endParaRPr lang="en-AU"/>
          </a:p>
        </p:txBody>
      </p:sp>
      <p:sp>
        <p:nvSpPr>
          <p:cNvPr id="3" name="Footer Placeholder 2">
            <a:extLst>
              <a:ext uri="{FF2B5EF4-FFF2-40B4-BE49-F238E27FC236}">
                <a16:creationId xmlns:a16="http://schemas.microsoft.com/office/drawing/2014/main" id="{A536D212-3749-149E-7269-62FD9A1F943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B99FE2E-2AFC-BD96-A698-9C1DBBBAC167}"/>
              </a:ext>
            </a:extLst>
          </p:cNvPr>
          <p:cNvSpPr>
            <a:spLocks noGrp="1"/>
          </p:cNvSpPr>
          <p:nvPr>
            <p:ph type="sldNum" sz="quarter" idx="12"/>
          </p:nvPr>
        </p:nvSpPr>
        <p:spPr/>
        <p:txBody>
          <a:bodyPr/>
          <a:lstStyle/>
          <a:p>
            <a:fld id="{2153D4AA-3350-4B4B-BDA3-320E0D6BE9D0}" type="slidenum">
              <a:rPr lang="en-AU" smtClean="0"/>
              <a:t>‹#›</a:t>
            </a:fld>
            <a:endParaRPr lang="en-AU"/>
          </a:p>
        </p:txBody>
      </p:sp>
    </p:spTree>
    <p:extLst>
      <p:ext uri="{BB962C8B-B14F-4D97-AF65-F5344CB8AC3E}">
        <p14:creationId xmlns:p14="http://schemas.microsoft.com/office/powerpoint/2010/main" val="2240444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DF6DF-28DD-E0AF-B426-A0BD29793B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6FCE2C27-D14D-E28E-7408-E5917D5630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E343B68-7199-9CB3-7F66-BB52293025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BEE54F-EF87-9BCF-66E2-1E0DE02F5D84}"/>
              </a:ext>
            </a:extLst>
          </p:cNvPr>
          <p:cNvSpPr>
            <a:spLocks noGrp="1"/>
          </p:cNvSpPr>
          <p:nvPr>
            <p:ph type="dt" sz="half" idx="10"/>
          </p:nvPr>
        </p:nvSpPr>
        <p:spPr/>
        <p:txBody>
          <a:bodyPr/>
          <a:lstStyle/>
          <a:p>
            <a:fld id="{2A908C1E-C33E-4C43-B131-FB6A687958FC}" type="datetimeFigureOut">
              <a:rPr lang="en-AU" smtClean="0"/>
              <a:t>16/03/2026</a:t>
            </a:fld>
            <a:endParaRPr lang="en-AU"/>
          </a:p>
        </p:txBody>
      </p:sp>
      <p:sp>
        <p:nvSpPr>
          <p:cNvPr id="6" name="Footer Placeholder 5">
            <a:extLst>
              <a:ext uri="{FF2B5EF4-FFF2-40B4-BE49-F238E27FC236}">
                <a16:creationId xmlns:a16="http://schemas.microsoft.com/office/drawing/2014/main" id="{959A1C6A-C416-D205-9325-A19D2CEC347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559B7AC-F484-089E-DD22-97D8DAEDEC30}"/>
              </a:ext>
            </a:extLst>
          </p:cNvPr>
          <p:cNvSpPr>
            <a:spLocks noGrp="1"/>
          </p:cNvSpPr>
          <p:nvPr>
            <p:ph type="sldNum" sz="quarter" idx="12"/>
          </p:nvPr>
        </p:nvSpPr>
        <p:spPr/>
        <p:txBody>
          <a:bodyPr/>
          <a:lstStyle/>
          <a:p>
            <a:fld id="{2153D4AA-3350-4B4B-BDA3-320E0D6BE9D0}" type="slidenum">
              <a:rPr lang="en-AU" smtClean="0"/>
              <a:t>‹#›</a:t>
            </a:fld>
            <a:endParaRPr lang="en-AU"/>
          </a:p>
        </p:txBody>
      </p:sp>
    </p:spTree>
    <p:extLst>
      <p:ext uri="{BB962C8B-B14F-4D97-AF65-F5344CB8AC3E}">
        <p14:creationId xmlns:p14="http://schemas.microsoft.com/office/powerpoint/2010/main" val="1588655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818AD-4419-8AF5-D90C-EF98873092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FC4565D-088D-01E9-E160-01343111F8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A11151A-122D-BAE7-4AB0-5D7C4E89AC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138366-D646-9B33-D802-3D1632C8D79A}"/>
              </a:ext>
            </a:extLst>
          </p:cNvPr>
          <p:cNvSpPr>
            <a:spLocks noGrp="1"/>
          </p:cNvSpPr>
          <p:nvPr>
            <p:ph type="dt" sz="half" idx="10"/>
          </p:nvPr>
        </p:nvSpPr>
        <p:spPr/>
        <p:txBody>
          <a:bodyPr/>
          <a:lstStyle/>
          <a:p>
            <a:fld id="{2A908C1E-C33E-4C43-B131-FB6A687958FC}" type="datetimeFigureOut">
              <a:rPr lang="en-AU" smtClean="0"/>
              <a:t>16/03/2026</a:t>
            </a:fld>
            <a:endParaRPr lang="en-AU"/>
          </a:p>
        </p:txBody>
      </p:sp>
      <p:sp>
        <p:nvSpPr>
          <p:cNvPr id="6" name="Footer Placeholder 5">
            <a:extLst>
              <a:ext uri="{FF2B5EF4-FFF2-40B4-BE49-F238E27FC236}">
                <a16:creationId xmlns:a16="http://schemas.microsoft.com/office/drawing/2014/main" id="{DA978ACD-54F5-5C32-AFC5-8CEA81FD262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AD02975-189D-6682-7A8A-9E3FD38A4E13}"/>
              </a:ext>
            </a:extLst>
          </p:cNvPr>
          <p:cNvSpPr>
            <a:spLocks noGrp="1"/>
          </p:cNvSpPr>
          <p:nvPr>
            <p:ph type="sldNum" sz="quarter" idx="12"/>
          </p:nvPr>
        </p:nvSpPr>
        <p:spPr/>
        <p:txBody>
          <a:bodyPr/>
          <a:lstStyle/>
          <a:p>
            <a:fld id="{2153D4AA-3350-4B4B-BDA3-320E0D6BE9D0}" type="slidenum">
              <a:rPr lang="en-AU" smtClean="0"/>
              <a:t>‹#›</a:t>
            </a:fld>
            <a:endParaRPr lang="en-AU"/>
          </a:p>
        </p:txBody>
      </p:sp>
    </p:spTree>
    <p:extLst>
      <p:ext uri="{BB962C8B-B14F-4D97-AF65-F5344CB8AC3E}">
        <p14:creationId xmlns:p14="http://schemas.microsoft.com/office/powerpoint/2010/main" val="2475068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F4704B-4E5D-98D4-D1AC-BD4B5B5DA6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C0CDDD5-7297-F1CA-6626-F9617ABA3B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6C5D3A1-4BCA-B037-4303-A59D4BEE42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A908C1E-C33E-4C43-B131-FB6A687958FC}" type="datetimeFigureOut">
              <a:rPr lang="en-AU" smtClean="0"/>
              <a:t>16/03/2026</a:t>
            </a:fld>
            <a:endParaRPr lang="en-AU"/>
          </a:p>
        </p:txBody>
      </p:sp>
      <p:sp>
        <p:nvSpPr>
          <p:cNvPr id="5" name="Footer Placeholder 4">
            <a:extLst>
              <a:ext uri="{FF2B5EF4-FFF2-40B4-BE49-F238E27FC236}">
                <a16:creationId xmlns:a16="http://schemas.microsoft.com/office/drawing/2014/main" id="{27582ED9-BBB5-3537-E542-0F56D1646D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6C6C56B2-180E-B701-60AD-6DDE8730F7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153D4AA-3350-4B4B-BDA3-320E0D6BE9D0}" type="slidenum">
              <a:rPr lang="en-AU" smtClean="0"/>
              <a:t>‹#›</a:t>
            </a:fld>
            <a:endParaRPr lang="en-AU"/>
          </a:p>
        </p:txBody>
      </p:sp>
    </p:spTree>
    <p:extLst>
      <p:ext uri="{BB962C8B-B14F-4D97-AF65-F5344CB8AC3E}">
        <p14:creationId xmlns:p14="http://schemas.microsoft.com/office/powerpoint/2010/main" val="1965835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2054B-764B-7AE6-1359-B6FDCD69DB52}"/>
              </a:ext>
            </a:extLst>
          </p:cNvPr>
          <p:cNvSpPr>
            <a:spLocks noGrp="1"/>
          </p:cNvSpPr>
          <p:nvPr>
            <p:ph type="ctrTitle"/>
          </p:nvPr>
        </p:nvSpPr>
        <p:spPr>
          <a:xfrm>
            <a:off x="1524000" y="1122363"/>
            <a:ext cx="9144000" cy="1776285"/>
          </a:xfrm>
        </p:spPr>
        <p:txBody>
          <a:bodyPr/>
          <a:lstStyle/>
          <a:p>
            <a:r>
              <a:rPr lang="en-AU" dirty="0"/>
              <a:t>What to include in a technical rider</a:t>
            </a:r>
          </a:p>
        </p:txBody>
      </p:sp>
      <p:sp>
        <p:nvSpPr>
          <p:cNvPr id="3" name="Subtitle 2">
            <a:extLst>
              <a:ext uri="{FF2B5EF4-FFF2-40B4-BE49-F238E27FC236}">
                <a16:creationId xmlns:a16="http://schemas.microsoft.com/office/drawing/2014/main" id="{DBBB5854-C1C8-0A69-718A-5F0CE126B2F8}"/>
              </a:ext>
            </a:extLst>
          </p:cNvPr>
          <p:cNvSpPr>
            <a:spLocks noGrp="1"/>
          </p:cNvSpPr>
          <p:nvPr>
            <p:ph type="subTitle" idx="1"/>
          </p:nvPr>
        </p:nvSpPr>
        <p:spPr>
          <a:xfrm>
            <a:off x="3058668" y="3767328"/>
            <a:ext cx="6074664" cy="1383632"/>
          </a:xfrm>
        </p:spPr>
        <p:txBody>
          <a:bodyPr>
            <a:normAutofit/>
          </a:bodyPr>
          <a:lstStyle/>
          <a:p>
            <a:r>
              <a:rPr lang="en-AU" dirty="0"/>
              <a:t>What does it include and how can you communicate what you need</a:t>
            </a:r>
          </a:p>
          <a:p>
            <a:r>
              <a:rPr lang="en-AU" dirty="0"/>
              <a:t>Ask questions at any point!</a:t>
            </a:r>
          </a:p>
        </p:txBody>
      </p:sp>
    </p:spTree>
    <p:extLst>
      <p:ext uri="{BB962C8B-B14F-4D97-AF65-F5344CB8AC3E}">
        <p14:creationId xmlns:p14="http://schemas.microsoft.com/office/powerpoint/2010/main" val="1053028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3C1F5-56BC-3F47-A7C6-2273C865F3F4}"/>
              </a:ext>
            </a:extLst>
          </p:cNvPr>
          <p:cNvSpPr>
            <a:spLocks noGrp="1"/>
          </p:cNvSpPr>
          <p:nvPr>
            <p:ph type="title"/>
          </p:nvPr>
        </p:nvSpPr>
        <p:spPr/>
        <p:txBody>
          <a:bodyPr/>
          <a:lstStyle/>
          <a:p>
            <a:r>
              <a:rPr lang="en-AU" dirty="0"/>
              <a:t>AV</a:t>
            </a:r>
          </a:p>
        </p:txBody>
      </p:sp>
      <p:sp>
        <p:nvSpPr>
          <p:cNvPr id="3" name="Content Placeholder 2">
            <a:extLst>
              <a:ext uri="{FF2B5EF4-FFF2-40B4-BE49-F238E27FC236}">
                <a16:creationId xmlns:a16="http://schemas.microsoft.com/office/drawing/2014/main" id="{7A13C9AD-0A4E-F902-9B1E-4A6680807611}"/>
              </a:ext>
            </a:extLst>
          </p:cNvPr>
          <p:cNvSpPr>
            <a:spLocks noGrp="1"/>
          </p:cNvSpPr>
          <p:nvPr>
            <p:ph idx="1"/>
          </p:nvPr>
        </p:nvSpPr>
        <p:spPr>
          <a:xfrm>
            <a:off x="838200" y="1825625"/>
            <a:ext cx="10515600" cy="1944270"/>
          </a:xfrm>
        </p:spPr>
        <p:txBody>
          <a:bodyPr>
            <a:normAutofit fontScale="85000" lnSpcReduction="20000"/>
          </a:bodyPr>
          <a:lstStyle/>
          <a:p>
            <a:r>
              <a:rPr lang="en-AU" dirty="0"/>
              <a:t>Be clear about what you want to achieve with your AV / Projection</a:t>
            </a:r>
          </a:p>
          <a:p>
            <a:r>
              <a:rPr lang="en-AU" dirty="0"/>
              <a:t>Requirements change depending on the space, so communicating the purpose / desired outcome is important</a:t>
            </a:r>
          </a:p>
          <a:p>
            <a:pPr marL="0" indent="0">
              <a:buNone/>
            </a:pPr>
            <a:endParaRPr lang="en-AU" dirty="0"/>
          </a:p>
          <a:p>
            <a:pPr marL="0" indent="0">
              <a:buNone/>
            </a:pPr>
            <a:r>
              <a:rPr lang="en-AU" b="1" dirty="0"/>
              <a:t>Examples</a:t>
            </a:r>
            <a:r>
              <a:rPr lang="en-AU" dirty="0"/>
              <a:t>:</a:t>
            </a:r>
          </a:p>
        </p:txBody>
      </p:sp>
      <p:pic>
        <p:nvPicPr>
          <p:cNvPr id="5" name="Picture 4">
            <a:extLst>
              <a:ext uri="{FF2B5EF4-FFF2-40B4-BE49-F238E27FC236}">
                <a16:creationId xmlns:a16="http://schemas.microsoft.com/office/drawing/2014/main" id="{A7E617DC-2C03-4D32-6FDD-5D97AA784921}"/>
              </a:ext>
            </a:extLst>
          </p:cNvPr>
          <p:cNvPicPr>
            <a:picLocks noChangeAspect="1"/>
          </p:cNvPicPr>
          <p:nvPr/>
        </p:nvPicPr>
        <p:blipFill>
          <a:blip r:embed="rId2"/>
          <a:stretch>
            <a:fillRect/>
          </a:stretch>
        </p:blipFill>
        <p:spPr>
          <a:xfrm>
            <a:off x="510531" y="4033936"/>
            <a:ext cx="4753638" cy="1257475"/>
          </a:xfrm>
          <a:prstGeom prst="rect">
            <a:avLst/>
          </a:prstGeom>
          <a:ln>
            <a:solidFill>
              <a:schemeClr val="tx1"/>
            </a:solidFill>
          </a:ln>
        </p:spPr>
      </p:pic>
      <p:pic>
        <p:nvPicPr>
          <p:cNvPr id="7" name="Picture 6">
            <a:extLst>
              <a:ext uri="{FF2B5EF4-FFF2-40B4-BE49-F238E27FC236}">
                <a16:creationId xmlns:a16="http://schemas.microsoft.com/office/drawing/2014/main" id="{6A7FAA28-53C4-164B-E12D-FEB080B5E91B}"/>
              </a:ext>
            </a:extLst>
          </p:cNvPr>
          <p:cNvPicPr>
            <a:picLocks noChangeAspect="1"/>
          </p:cNvPicPr>
          <p:nvPr/>
        </p:nvPicPr>
        <p:blipFill>
          <a:blip r:embed="rId3"/>
          <a:stretch>
            <a:fillRect/>
          </a:stretch>
        </p:blipFill>
        <p:spPr>
          <a:xfrm>
            <a:off x="5501237" y="3266985"/>
            <a:ext cx="6349870" cy="2438181"/>
          </a:xfrm>
          <a:prstGeom prst="rect">
            <a:avLst/>
          </a:prstGeom>
          <a:ln>
            <a:solidFill>
              <a:schemeClr val="tx1"/>
            </a:solidFill>
          </a:ln>
        </p:spPr>
      </p:pic>
    </p:spTree>
    <p:extLst>
      <p:ext uri="{BB962C8B-B14F-4D97-AF65-F5344CB8AC3E}">
        <p14:creationId xmlns:p14="http://schemas.microsoft.com/office/powerpoint/2010/main" val="2405950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25459-BA15-82DF-2EDF-9E68A36ABCB6}"/>
              </a:ext>
            </a:extLst>
          </p:cNvPr>
          <p:cNvSpPr>
            <a:spLocks noGrp="1"/>
          </p:cNvSpPr>
          <p:nvPr>
            <p:ph type="title"/>
          </p:nvPr>
        </p:nvSpPr>
        <p:spPr/>
        <p:txBody>
          <a:bodyPr/>
          <a:lstStyle/>
          <a:p>
            <a:r>
              <a:rPr lang="en-AU" dirty="0"/>
              <a:t>Staging</a:t>
            </a:r>
          </a:p>
        </p:txBody>
      </p:sp>
      <p:sp>
        <p:nvSpPr>
          <p:cNvPr id="3" name="Content Placeholder 2">
            <a:extLst>
              <a:ext uri="{FF2B5EF4-FFF2-40B4-BE49-F238E27FC236}">
                <a16:creationId xmlns:a16="http://schemas.microsoft.com/office/drawing/2014/main" id="{8D9835C7-D5D4-4B9D-374E-B3A82E668840}"/>
              </a:ext>
            </a:extLst>
          </p:cNvPr>
          <p:cNvSpPr>
            <a:spLocks noGrp="1"/>
          </p:cNvSpPr>
          <p:nvPr>
            <p:ph idx="1"/>
          </p:nvPr>
        </p:nvSpPr>
        <p:spPr>
          <a:xfrm>
            <a:off x="838200" y="1825625"/>
            <a:ext cx="10515600" cy="3259722"/>
          </a:xfrm>
        </p:spPr>
        <p:txBody>
          <a:bodyPr>
            <a:normAutofit fontScale="92500" lnSpcReduction="20000"/>
          </a:bodyPr>
          <a:lstStyle/>
          <a:p>
            <a:r>
              <a:rPr lang="en-AU" dirty="0"/>
              <a:t>Include minimum stage size required</a:t>
            </a:r>
          </a:p>
          <a:p>
            <a:r>
              <a:rPr lang="en-AU" dirty="0"/>
              <a:t>If the show has set pieces, ensure they’re theatre-ready and communicate this. It also helps to share what is required to put it together</a:t>
            </a:r>
          </a:p>
          <a:p>
            <a:r>
              <a:rPr lang="en-AU" dirty="0"/>
              <a:t>Provide a stage plan</a:t>
            </a:r>
          </a:p>
          <a:p>
            <a:r>
              <a:rPr lang="en-AU" dirty="0"/>
              <a:t>Be clear about what needs to be rigged vs what requires a fly tower. Many venues don’t have a fly tower, so also communicate if this is a must-have or nice-to-have.</a:t>
            </a:r>
          </a:p>
          <a:p>
            <a:r>
              <a:rPr lang="en-AU" dirty="0"/>
              <a:t>Photos are very helpful here!</a:t>
            </a:r>
          </a:p>
        </p:txBody>
      </p:sp>
    </p:spTree>
    <p:extLst>
      <p:ext uri="{BB962C8B-B14F-4D97-AF65-F5344CB8AC3E}">
        <p14:creationId xmlns:p14="http://schemas.microsoft.com/office/powerpoint/2010/main" val="2208669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4B43A-B38F-D4EE-D431-E8FDFA46C001}"/>
              </a:ext>
            </a:extLst>
          </p:cNvPr>
          <p:cNvSpPr>
            <a:spLocks noGrp="1"/>
          </p:cNvSpPr>
          <p:nvPr>
            <p:ph type="title"/>
          </p:nvPr>
        </p:nvSpPr>
        <p:spPr/>
        <p:txBody>
          <a:bodyPr/>
          <a:lstStyle/>
          <a:p>
            <a:r>
              <a:rPr lang="en-AU" dirty="0"/>
              <a:t>Staging - examples</a:t>
            </a:r>
          </a:p>
        </p:txBody>
      </p:sp>
      <p:pic>
        <p:nvPicPr>
          <p:cNvPr id="5" name="Picture 4">
            <a:extLst>
              <a:ext uri="{FF2B5EF4-FFF2-40B4-BE49-F238E27FC236}">
                <a16:creationId xmlns:a16="http://schemas.microsoft.com/office/drawing/2014/main" id="{4A5BB08D-79EE-3A85-2A17-A8FB716B068C}"/>
              </a:ext>
            </a:extLst>
          </p:cNvPr>
          <p:cNvPicPr>
            <a:picLocks noChangeAspect="1"/>
          </p:cNvPicPr>
          <p:nvPr/>
        </p:nvPicPr>
        <p:blipFill>
          <a:blip r:embed="rId2"/>
          <a:stretch>
            <a:fillRect/>
          </a:stretch>
        </p:blipFill>
        <p:spPr>
          <a:xfrm>
            <a:off x="6096000" y="185285"/>
            <a:ext cx="5782482" cy="6487430"/>
          </a:xfrm>
          <a:prstGeom prst="rect">
            <a:avLst/>
          </a:prstGeom>
          <a:ln>
            <a:solidFill>
              <a:schemeClr val="tx1"/>
            </a:solidFill>
          </a:ln>
        </p:spPr>
      </p:pic>
      <p:pic>
        <p:nvPicPr>
          <p:cNvPr id="7" name="Picture 6">
            <a:extLst>
              <a:ext uri="{FF2B5EF4-FFF2-40B4-BE49-F238E27FC236}">
                <a16:creationId xmlns:a16="http://schemas.microsoft.com/office/drawing/2014/main" id="{ADA74AC1-0834-1F74-FDFE-59EDFEF80B77}"/>
              </a:ext>
            </a:extLst>
          </p:cNvPr>
          <p:cNvPicPr>
            <a:picLocks noChangeAspect="1"/>
          </p:cNvPicPr>
          <p:nvPr/>
        </p:nvPicPr>
        <p:blipFill>
          <a:blip r:embed="rId3"/>
          <a:srcRect t="14222" b="13443"/>
          <a:stretch>
            <a:fillRect/>
          </a:stretch>
        </p:blipFill>
        <p:spPr>
          <a:xfrm>
            <a:off x="1249928" y="1558341"/>
            <a:ext cx="3950369" cy="1870659"/>
          </a:xfrm>
          <a:prstGeom prst="rect">
            <a:avLst/>
          </a:prstGeom>
          <a:ln>
            <a:solidFill>
              <a:schemeClr val="tx1"/>
            </a:solidFill>
          </a:ln>
        </p:spPr>
      </p:pic>
      <p:pic>
        <p:nvPicPr>
          <p:cNvPr id="9" name="Picture 8">
            <a:extLst>
              <a:ext uri="{FF2B5EF4-FFF2-40B4-BE49-F238E27FC236}">
                <a16:creationId xmlns:a16="http://schemas.microsoft.com/office/drawing/2014/main" id="{69BAE757-97FA-5237-6C71-8D6B3EFCF36A}"/>
              </a:ext>
            </a:extLst>
          </p:cNvPr>
          <p:cNvPicPr>
            <a:picLocks noChangeAspect="1"/>
          </p:cNvPicPr>
          <p:nvPr/>
        </p:nvPicPr>
        <p:blipFill>
          <a:blip r:embed="rId4"/>
          <a:stretch>
            <a:fillRect/>
          </a:stretch>
        </p:blipFill>
        <p:spPr>
          <a:xfrm>
            <a:off x="843511" y="3691479"/>
            <a:ext cx="4763205" cy="2801396"/>
          </a:xfrm>
          <a:prstGeom prst="rect">
            <a:avLst/>
          </a:prstGeom>
        </p:spPr>
      </p:pic>
    </p:spTree>
    <p:extLst>
      <p:ext uri="{BB962C8B-B14F-4D97-AF65-F5344CB8AC3E}">
        <p14:creationId xmlns:p14="http://schemas.microsoft.com/office/powerpoint/2010/main" val="181329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3986A-E5CF-6F74-FB1B-88A529E020D0}"/>
              </a:ext>
            </a:extLst>
          </p:cNvPr>
          <p:cNvSpPr>
            <a:spLocks noGrp="1"/>
          </p:cNvSpPr>
          <p:nvPr>
            <p:ph type="title"/>
          </p:nvPr>
        </p:nvSpPr>
        <p:spPr/>
        <p:txBody>
          <a:bodyPr/>
          <a:lstStyle/>
          <a:p>
            <a:r>
              <a:rPr lang="en-AU" dirty="0"/>
              <a:t>Production Schedule</a:t>
            </a:r>
          </a:p>
        </p:txBody>
      </p:sp>
      <p:sp>
        <p:nvSpPr>
          <p:cNvPr id="3" name="Content Placeholder 2">
            <a:extLst>
              <a:ext uri="{FF2B5EF4-FFF2-40B4-BE49-F238E27FC236}">
                <a16:creationId xmlns:a16="http://schemas.microsoft.com/office/drawing/2014/main" id="{5B286E34-01E6-A8D2-A6ED-7FC37F3891DE}"/>
              </a:ext>
            </a:extLst>
          </p:cNvPr>
          <p:cNvSpPr>
            <a:spLocks noGrp="1"/>
          </p:cNvSpPr>
          <p:nvPr>
            <p:ph idx="1"/>
          </p:nvPr>
        </p:nvSpPr>
        <p:spPr/>
        <p:txBody>
          <a:bodyPr/>
          <a:lstStyle/>
          <a:p>
            <a:r>
              <a:rPr lang="en-AU" dirty="0"/>
              <a:t>Including a production schedule is super helpful!</a:t>
            </a:r>
          </a:p>
          <a:p>
            <a:r>
              <a:rPr lang="en-AU" dirty="0"/>
              <a:t>It can be generic and basic, but it communicates what needs to happen before the first show, and how long is needed to get there.</a:t>
            </a:r>
          </a:p>
          <a:p>
            <a:r>
              <a:rPr lang="en-AU" dirty="0"/>
              <a:t>It also helps venues to get a realistic sense of costs and if a pre-rig is required</a:t>
            </a:r>
          </a:p>
          <a:p>
            <a:endParaRPr lang="en-AU" dirty="0"/>
          </a:p>
        </p:txBody>
      </p:sp>
    </p:spTree>
    <p:extLst>
      <p:ext uri="{BB962C8B-B14F-4D97-AF65-F5344CB8AC3E}">
        <p14:creationId xmlns:p14="http://schemas.microsoft.com/office/powerpoint/2010/main" val="1546075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7D139-6AC7-9E7E-1C74-0F0C29E401B5}"/>
              </a:ext>
            </a:extLst>
          </p:cNvPr>
          <p:cNvSpPr>
            <a:spLocks noGrp="1"/>
          </p:cNvSpPr>
          <p:nvPr>
            <p:ph type="title"/>
          </p:nvPr>
        </p:nvSpPr>
        <p:spPr/>
        <p:txBody>
          <a:bodyPr/>
          <a:lstStyle/>
          <a:p>
            <a:r>
              <a:rPr lang="en-AU" dirty="0"/>
              <a:t>Production Schedule - examples</a:t>
            </a:r>
          </a:p>
        </p:txBody>
      </p:sp>
      <p:pic>
        <p:nvPicPr>
          <p:cNvPr id="5" name="Picture 4">
            <a:extLst>
              <a:ext uri="{FF2B5EF4-FFF2-40B4-BE49-F238E27FC236}">
                <a16:creationId xmlns:a16="http://schemas.microsoft.com/office/drawing/2014/main" id="{95C42FA6-FA78-CF82-AEEC-E6261492B8AD}"/>
              </a:ext>
            </a:extLst>
          </p:cNvPr>
          <p:cNvPicPr>
            <a:picLocks noChangeAspect="1"/>
          </p:cNvPicPr>
          <p:nvPr/>
        </p:nvPicPr>
        <p:blipFill>
          <a:blip r:embed="rId2"/>
          <a:stretch>
            <a:fillRect/>
          </a:stretch>
        </p:blipFill>
        <p:spPr>
          <a:xfrm>
            <a:off x="485273" y="1662521"/>
            <a:ext cx="5811061" cy="4858428"/>
          </a:xfrm>
          <a:prstGeom prst="rect">
            <a:avLst/>
          </a:prstGeom>
          <a:ln>
            <a:solidFill>
              <a:schemeClr val="tx1"/>
            </a:solidFill>
          </a:ln>
        </p:spPr>
      </p:pic>
      <p:pic>
        <p:nvPicPr>
          <p:cNvPr id="7" name="Picture 6">
            <a:extLst>
              <a:ext uri="{FF2B5EF4-FFF2-40B4-BE49-F238E27FC236}">
                <a16:creationId xmlns:a16="http://schemas.microsoft.com/office/drawing/2014/main" id="{A685822D-4D30-57DD-69E2-4BEF1B2FF46B}"/>
              </a:ext>
            </a:extLst>
          </p:cNvPr>
          <p:cNvPicPr>
            <a:picLocks noChangeAspect="1"/>
          </p:cNvPicPr>
          <p:nvPr/>
        </p:nvPicPr>
        <p:blipFill>
          <a:blip r:embed="rId3"/>
          <a:stretch>
            <a:fillRect/>
          </a:stretch>
        </p:blipFill>
        <p:spPr>
          <a:xfrm>
            <a:off x="7053324" y="1690688"/>
            <a:ext cx="4034879" cy="2202134"/>
          </a:xfrm>
          <a:prstGeom prst="rect">
            <a:avLst/>
          </a:prstGeom>
          <a:ln>
            <a:solidFill>
              <a:schemeClr val="tx1"/>
            </a:solidFill>
          </a:ln>
        </p:spPr>
      </p:pic>
      <p:pic>
        <p:nvPicPr>
          <p:cNvPr id="9" name="Picture 8">
            <a:extLst>
              <a:ext uri="{FF2B5EF4-FFF2-40B4-BE49-F238E27FC236}">
                <a16:creationId xmlns:a16="http://schemas.microsoft.com/office/drawing/2014/main" id="{8AC62061-5B09-5288-8400-1294C640FE30}"/>
              </a:ext>
            </a:extLst>
          </p:cNvPr>
          <p:cNvPicPr>
            <a:picLocks noChangeAspect="1"/>
          </p:cNvPicPr>
          <p:nvPr/>
        </p:nvPicPr>
        <p:blipFill>
          <a:blip r:embed="rId4"/>
          <a:stretch>
            <a:fillRect/>
          </a:stretch>
        </p:blipFill>
        <p:spPr>
          <a:xfrm>
            <a:off x="6535270" y="4335430"/>
            <a:ext cx="5506218" cy="2029108"/>
          </a:xfrm>
          <a:prstGeom prst="rect">
            <a:avLst/>
          </a:prstGeom>
          <a:ln>
            <a:solidFill>
              <a:schemeClr val="tx1"/>
            </a:solidFill>
          </a:ln>
        </p:spPr>
      </p:pic>
    </p:spTree>
    <p:extLst>
      <p:ext uri="{BB962C8B-B14F-4D97-AF65-F5344CB8AC3E}">
        <p14:creationId xmlns:p14="http://schemas.microsoft.com/office/powerpoint/2010/main" val="2373958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F2A6D-DAA1-013C-48FC-895DB6042CD9}"/>
              </a:ext>
            </a:extLst>
          </p:cNvPr>
          <p:cNvSpPr>
            <a:spLocks noGrp="1"/>
          </p:cNvSpPr>
          <p:nvPr>
            <p:ph type="title"/>
          </p:nvPr>
        </p:nvSpPr>
        <p:spPr/>
        <p:txBody>
          <a:bodyPr/>
          <a:lstStyle/>
          <a:p>
            <a:r>
              <a:rPr lang="en-AU" dirty="0"/>
              <a:t>Other Production information</a:t>
            </a:r>
          </a:p>
        </p:txBody>
      </p:sp>
      <p:sp>
        <p:nvSpPr>
          <p:cNvPr id="3" name="Content Placeholder 2">
            <a:extLst>
              <a:ext uri="{FF2B5EF4-FFF2-40B4-BE49-F238E27FC236}">
                <a16:creationId xmlns:a16="http://schemas.microsoft.com/office/drawing/2014/main" id="{6E912CE2-7159-40BC-9039-A256E7935673}"/>
              </a:ext>
            </a:extLst>
          </p:cNvPr>
          <p:cNvSpPr>
            <a:spLocks noGrp="1"/>
          </p:cNvSpPr>
          <p:nvPr>
            <p:ph idx="1"/>
          </p:nvPr>
        </p:nvSpPr>
        <p:spPr/>
        <p:txBody>
          <a:bodyPr>
            <a:normAutofit fontScale="92500" lnSpcReduction="20000"/>
          </a:bodyPr>
          <a:lstStyle/>
          <a:p>
            <a:r>
              <a:rPr lang="en-AU" b="1" dirty="0"/>
              <a:t>Venue Production Staff </a:t>
            </a:r>
            <a:r>
              <a:rPr lang="en-AU" dirty="0"/>
              <a:t>- communicate how many and what type/s of venue production staff you would like present during bump in, performances, and bump out. Venues may have minimum staffing requirements, but this helps to communicate what skills are required</a:t>
            </a:r>
          </a:p>
          <a:p>
            <a:r>
              <a:rPr lang="en-AU" b="1" dirty="0"/>
              <a:t>Special Effects </a:t>
            </a:r>
            <a:r>
              <a:rPr lang="en-AU" dirty="0"/>
              <a:t>– let us know if there’s any haze, pyrotechnics</a:t>
            </a:r>
            <a:endParaRPr lang="en-AU" b="1" dirty="0"/>
          </a:p>
          <a:p>
            <a:r>
              <a:rPr lang="en-AU" b="1" dirty="0"/>
              <a:t>Risk Assessment </a:t>
            </a:r>
            <a:r>
              <a:rPr lang="en-AU" dirty="0"/>
              <a:t>– acknowledge that you will provide a venue-specific one closer to the performance, and when you will provide it</a:t>
            </a:r>
          </a:p>
          <a:p>
            <a:r>
              <a:rPr lang="en-AU" b="1" dirty="0"/>
              <a:t>Freight</a:t>
            </a:r>
            <a:r>
              <a:rPr lang="en-AU" dirty="0"/>
              <a:t> – the size of the truck, if it needs to be parked on-site, what access requirements it has</a:t>
            </a:r>
          </a:p>
          <a:p>
            <a:r>
              <a:rPr lang="en-AU" b="1" dirty="0"/>
              <a:t>Wardrobe</a:t>
            </a:r>
            <a:r>
              <a:rPr lang="en-AU" dirty="0"/>
              <a:t> – do you need access to laundry facilities, what facilities do you need, do you have someone in the touring company who looks after laundry or do you need venue staff to look after laundry</a:t>
            </a:r>
          </a:p>
        </p:txBody>
      </p:sp>
    </p:spTree>
    <p:extLst>
      <p:ext uri="{BB962C8B-B14F-4D97-AF65-F5344CB8AC3E}">
        <p14:creationId xmlns:p14="http://schemas.microsoft.com/office/powerpoint/2010/main" val="190864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74548-3C1E-F3FC-3B7C-E91A4D285E98}"/>
              </a:ext>
            </a:extLst>
          </p:cNvPr>
          <p:cNvSpPr>
            <a:spLocks noGrp="1"/>
          </p:cNvSpPr>
          <p:nvPr>
            <p:ph type="title"/>
          </p:nvPr>
        </p:nvSpPr>
        <p:spPr/>
        <p:txBody>
          <a:bodyPr/>
          <a:lstStyle/>
          <a:p>
            <a:r>
              <a:rPr lang="en-AU" dirty="0"/>
              <a:t>Other Production information - examples</a:t>
            </a:r>
          </a:p>
        </p:txBody>
      </p:sp>
      <p:pic>
        <p:nvPicPr>
          <p:cNvPr id="5" name="Picture 4">
            <a:extLst>
              <a:ext uri="{FF2B5EF4-FFF2-40B4-BE49-F238E27FC236}">
                <a16:creationId xmlns:a16="http://schemas.microsoft.com/office/drawing/2014/main" id="{7E12FA9E-AE86-2D29-B459-7FEE312F7F11}"/>
              </a:ext>
            </a:extLst>
          </p:cNvPr>
          <p:cNvPicPr>
            <a:picLocks noChangeAspect="1"/>
          </p:cNvPicPr>
          <p:nvPr/>
        </p:nvPicPr>
        <p:blipFill>
          <a:blip r:embed="rId2"/>
          <a:stretch>
            <a:fillRect/>
          </a:stretch>
        </p:blipFill>
        <p:spPr>
          <a:xfrm>
            <a:off x="954369" y="1466099"/>
            <a:ext cx="7520880" cy="1774407"/>
          </a:xfrm>
          <a:prstGeom prst="rect">
            <a:avLst/>
          </a:prstGeom>
          <a:ln>
            <a:solidFill>
              <a:schemeClr val="tx1"/>
            </a:solidFill>
          </a:ln>
        </p:spPr>
      </p:pic>
      <p:pic>
        <p:nvPicPr>
          <p:cNvPr id="7" name="Picture 6">
            <a:extLst>
              <a:ext uri="{FF2B5EF4-FFF2-40B4-BE49-F238E27FC236}">
                <a16:creationId xmlns:a16="http://schemas.microsoft.com/office/drawing/2014/main" id="{138EC81A-5718-7916-74D4-E00E7FB49783}"/>
              </a:ext>
            </a:extLst>
          </p:cNvPr>
          <p:cNvPicPr>
            <a:picLocks noChangeAspect="1"/>
          </p:cNvPicPr>
          <p:nvPr/>
        </p:nvPicPr>
        <p:blipFill>
          <a:blip r:embed="rId3"/>
          <a:stretch>
            <a:fillRect/>
          </a:stretch>
        </p:blipFill>
        <p:spPr>
          <a:xfrm>
            <a:off x="954369" y="5084549"/>
            <a:ext cx="6738908" cy="1467055"/>
          </a:xfrm>
          <a:prstGeom prst="rect">
            <a:avLst/>
          </a:prstGeom>
          <a:ln>
            <a:solidFill>
              <a:schemeClr val="tx1"/>
            </a:solidFill>
          </a:ln>
        </p:spPr>
      </p:pic>
      <p:pic>
        <p:nvPicPr>
          <p:cNvPr id="9" name="Picture 8">
            <a:extLst>
              <a:ext uri="{FF2B5EF4-FFF2-40B4-BE49-F238E27FC236}">
                <a16:creationId xmlns:a16="http://schemas.microsoft.com/office/drawing/2014/main" id="{30534342-00B6-C6AB-B4A2-B456D9FC7CC2}"/>
              </a:ext>
            </a:extLst>
          </p:cNvPr>
          <p:cNvPicPr>
            <a:picLocks noChangeAspect="1"/>
          </p:cNvPicPr>
          <p:nvPr/>
        </p:nvPicPr>
        <p:blipFill>
          <a:blip r:embed="rId4"/>
          <a:stretch>
            <a:fillRect/>
          </a:stretch>
        </p:blipFill>
        <p:spPr>
          <a:xfrm>
            <a:off x="954369" y="3429000"/>
            <a:ext cx="5534797" cy="1467055"/>
          </a:xfrm>
          <a:prstGeom prst="rect">
            <a:avLst/>
          </a:prstGeom>
          <a:ln>
            <a:solidFill>
              <a:schemeClr val="tx1"/>
            </a:solidFill>
          </a:ln>
        </p:spPr>
      </p:pic>
    </p:spTree>
    <p:extLst>
      <p:ext uri="{BB962C8B-B14F-4D97-AF65-F5344CB8AC3E}">
        <p14:creationId xmlns:p14="http://schemas.microsoft.com/office/powerpoint/2010/main" val="3418400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B666F-89CC-6845-7B18-4D52EE2A8735}"/>
              </a:ext>
            </a:extLst>
          </p:cNvPr>
          <p:cNvSpPr>
            <a:spLocks noGrp="1"/>
          </p:cNvSpPr>
          <p:nvPr>
            <p:ph type="title"/>
          </p:nvPr>
        </p:nvSpPr>
        <p:spPr/>
        <p:txBody>
          <a:bodyPr/>
          <a:lstStyle/>
          <a:p>
            <a:r>
              <a:rPr lang="en-AU" dirty="0"/>
              <a:t>Backstage Requirements &amp; Hospitality Riders</a:t>
            </a:r>
          </a:p>
        </p:txBody>
      </p:sp>
      <p:sp>
        <p:nvSpPr>
          <p:cNvPr id="3" name="Content Placeholder 2">
            <a:extLst>
              <a:ext uri="{FF2B5EF4-FFF2-40B4-BE49-F238E27FC236}">
                <a16:creationId xmlns:a16="http://schemas.microsoft.com/office/drawing/2014/main" id="{482A4CB5-76CF-2D42-47FA-1A563EEFB83F}"/>
              </a:ext>
            </a:extLst>
          </p:cNvPr>
          <p:cNvSpPr>
            <a:spLocks noGrp="1"/>
          </p:cNvSpPr>
          <p:nvPr>
            <p:ph idx="1"/>
          </p:nvPr>
        </p:nvSpPr>
        <p:spPr/>
        <p:txBody>
          <a:bodyPr/>
          <a:lstStyle/>
          <a:p>
            <a:r>
              <a:rPr lang="en-AU" dirty="0"/>
              <a:t>If you have specific requests for backstage and catering – please include them. </a:t>
            </a:r>
          </a:p>
          <a:p>
            <a:r>
              <a:rPr lang="en-AU" dirty="0"/>
              <a:t>They can be specific or generic – as always, please communicate what are the must-haves, nice-to-haves, and what can be substituted</a:t>
            </a:r>
          </a:p>
        </p:txBody>
      </p:sp>
    </p:spTree>
    <p:extLst>
      <p:ext uri="{BB962C8B-B14F-4D97-AF65-F5344CB8AC3E}">
        <p14:creationId xmlns:p14="http://schemas.microsoft.com/office/powerpoint/2010/main" val="1260329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440B0-B704-E333-EE72-35B0F13115E3}"/>
              </a:ext>
            </a:extLst>
          </p:cNvPr>
          <p:cNvSpPr>
            <a:spLocks noGrp="1"/>
          </p:cNvSpPr>
          <p:nvPr>
            <p:ph type="title"/>
          </p:nvPr>
        </p:nvSpPr>
        <p:spPr/>
        <p:txBody>
          <a:bodyPr>
            <a:normAutofit/>
          </a:bodyPr>
          <a:lstStyle/>
          <a:p>
            <a:r>
              <a:rPr lang="en-AU" sz="3200" dirty="0"/>
              <a:t>Backstage Requirements &amp; </a:t>
            </a:r>
            <a:br>
              <a:rPr lang="en-AU" sz="3200" dirty="0"/>
            </a:br>
            <a:r>
              <a:rPr lang="en-AU" sz="3200" dirty="0"/>
              <a:t>Hospitality Riders - examples</a:t>
            </a:r>
          </a:p>
        </p:txBody>
      </p:sp>
      <p:pic>
        <p:nvPicPr>
          <p:cNvPr id="9" name="Picture 8">
            <a:extLst>
              <a:ext uri="{FF2B5EF4-FFF2-40B4-BE49-F238E27FC236}">
                <a16:creationId xmlns:a16="http://schemas.microsoft.com/office/drawing/2014/main" id="{75641398-9633-D284-86C5-DF1BF25ADC3E}"/>
              </a:ext>
            </a:extLst>
          </p:cNvPr>
          <p:cNvPicPr>
            <a:picLocks noChangeAspect="1"/>
          </p:cNvPicPr>
          <p:nvPr/>
        </p:nvPicPr>
        <p:blipFill>
          <a:blip r:embed="rId2"/>
          <a:stretch>
            <a:fillRect/>
          </a:stretch>
        </p:blipFill>
        <p:spPr>
          <a:xfrm>
            <a:off x="6773696" y="365125"/>
            <a:ext cx="4772691" cy="6030167"/>
          </a:xfrm>
          <a:prstGeom prst="rect">
            <a:avLst/>
          </a:prstGeom>
          <a:ln>
            <a:solidFill>
              <a:schemeClr val="tx1"/>
            </a:solidFill>
          </a:ln>
        </p:spPr>
      </p:pic>
      <p:pic>
        <p:nvPicPr>
          <p:cNvPr id="11" name="Picture 10">
            <a:extLst>
              <a:ext uri="{FF2B5EF4-FFF2-40B4-BE49-F238E27FC236}">
                <a16:creationId xmlns:a16="http://schemas.microsoft.com/office/drawing/2014/main" id="{19985E65-4761-D5DD-D845-69880578D089}"/>
              </a:ext>
            </a:extLst>
          </p:cNvPr>
          <p:cNvPicPr>
            <a:picLocks noChangeAspect="1"/>
          </p:cNvPicPr>
          <p:nvPr/>
        </p:nvPicPr>
        <p:blipFill>
          <a:blip r:embed="rId3"/>
          <a:stretch>
            <a:fillRect/>
          </a:stretch>
        </p:blipFill>
        <p:spPr>
          <a:xfrm>
            <a:off x="838200" y="2404608"/>
            <a:ext cx="5706271" cy="2915057"/>
          </a:xfrm>
          <a:prstGeom prst="rect">
            <a:avLst/>
          </a:prstGeom>
          <a:ln>
            <a:solidFill>
              <a:schemeClr val="tx1"/>
            </a:solidFill>
          </a:ln>
        </p:spPr>
      </p:pic>
    </p:spTree>
    <p:extLst>
      <p:ext uri="{BB962C8B-B14F-4D97-AF65-F5344CB8AC3E}">
        <p14:creationId xmlns:p14="http://schemas.microsoft.com/office/powerpoint/2010/main" val="4103472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4D20F-EAF9-D0E8-37E9-0E04D6402808}"/>
              </a:ext>
            </a:extLst>
          </p:cNvPr>
          <p:cNvSpPr>
            <a:spLocks noGrp="1"/>
          </p:cNvSpPr>
          <p:nvPr>
            <p:ph type="title"/>
          </p:nvPr>
        </p:nvSpPr>
        <p:spPr/>
        <p:txBody>
          <a:bodyPr/>
          <a:lstStyle/>
          <a:p>
            <a:r>
              <a:rPr lang="en-AU" dirty="0"/>
              <a:t>Front of House information</a:t>
            </a:r>
          </a:p>
        </p:txBody>
      </p:sp>
      <p:sp>
        <p:nvSpPr>
          <p:cNvPr id="3" name="Content Placeholder 2">
            <a:extLst>
              <a:ext uri="{FF2B5EF4-FFF2-40B4-BE49-F238E27FC236}">
                <a16:creationId xmlns:a16="http://schemas.microsoft.com/office/drawing/2014/main" id="{EEC7CECE-CC08-E233-5B86-2A74BA07596A}"/>
              </a:ext>
            </a:extLst>
          </p:cNvPr>
          <p:cNvSpPr>
            <a:spLocks noGrp="1"/>
          </p:cNvSpPr>
          <p:nvPr>
            <p:ph idx="1"/>
          </p:nvPr>
        </p:nvSpPr>
        <p:spPr>
          <a:xfrm>
            <a:off x="838200" y="1825625"/>
            <a:ext cx="10515600" cy="1859200"/>
          </a:xfrm>
        </p:spPr>
        <p:txBody>
          <a:bodyPr>
            <a:normAutofit lnSpcReduction="10000"/>
          </a:bodyPr>
          <a:lstStyle/>
          <a:p>
            <a:r>
              <a:rPr lang="en-AU" dirty="0"/>
              <a:t>Photography and filming policy</a:t>
            </a:r>
          </a:p>
          <a:p>
            <a:r>
              <a:rPr lang="en-AU" dirty="0"/>
              <a:t>Provide details about merchandise sales, meet &amp; greets, etc., where applicable</a:t>
            </a:r>
          </a:p>
          <a:p>
            <a:pPr marL="0" indent="0">
              <a:buNone/>
            </a:pPr>
            <a:r>
              <a:rPr lang="en-AU" b="1" dirty="0"/>
              <a:t>Examples:</a:t>
            </a:r>
          </a:p>
        </p:txBody>
      </p:sp>
      <p:pic>
        <p:nvPicPr>
          <p:cNvPr id="9" name="Picture 8">
            <a:extLst>
              <a:ext uri="{FF2B5EF4-FFF2-40B4-BE49-F238E27FC236}">
                <a16:creationId xmlns:a16="http://schemas.microsoft.com/office/drawing/2014/main" id="{15C74785-1320-37C7-AFF4-1EBDF453AB53}"/>
              </a:ext>
            </a:extLst>
          </p:cNvPr>
          <p:cNvPicPr>
            <a:picLocks noChangeAspect="1"/>
          </p:cNvPicPr>
          <p:nvPr/>
        </p:nvPicPr>
        <p:blipFill>
          <a:blip r:embed="rId2"/>
          <a:stretch>
            <a:fillRect/>
          </a:stretch>
        </p:blipFill>
        <p:spPr>
          <a:xfrm>
            <a:off x="551823" y="3510272"/>
            <a:ext cx="4109271" cy="1910363"/>
          </a:xfrm>
          <a:prstGeom prst="rect">
            <a:avLst/>
          </a:prstGeom>
          <a:ln>
            <a:solidFill>
              <a:schemeClr val="tx1"/>
            </a:solidFill>
          </a:ln>
        </p:spPr>
      </p:pic>
      <p:pic>
        <p:nvPicPr>
          <p:cNvPr id="11" name="Picture 10">
            <a:extLst>
              <a:ext uri="{FF2B5EF4-FFF2-40B4-BE49-F238E27FC236}">
                <a16:creationId xmlns:a16="http://schemas.microsoft.com/office/drawing/2014/main" id="{5A73F2DC-F2CF-1385-353F-87379C247EEE}"/>
              </a:ext>
            </a:extLst>
          </p:cNvPr>
          <p:cNvPicPr>
            <a:picLocks noChangeAspect="1"/>
          </p:cNvPicPr>
          <p:nvPr/>
        </p:nvPicPr>
        <p:blipFill>
          <a:blip r:embed="rId3"/>
          <a:stretch>
            <a:fillRect/>
          </a:stretch>
        </p:blipFill>
        <p:spPr>
          <a:xfrm>
            <a:off x="4844362" y="3429000"/>
            <a:ext cx="6795815" cy="831248"/>
          </a:xfrm>
          <a:prstGeom prst="rect">
            <a:avLst/>
          </a:prstGeom>
          <a:ln>
            <a:solidFill>
              <a:schemeClr val="tx1"/>
            </a:solidFill>
          </a:ln>
        </p:spPr>
      </p:pic>
      <p:pic>
        <p:nvPicPr>
          <p:cNvPr id="13" name="Picture 12">
            <a:extLst>
              <a:ext uri="{FF2B5EF4-FFF2-40B4-BE49-F238E27FC236}">
                <a16:creationId xmlns:a16="http://schemas.microsoft.com/office/drawing/2014/main" id="{F449B648-EDBE-E2E7-11A9-AAA1A15A9CE0}"/>
              </a:ext>
            </a:extLst>
          </p:cNvPr>
          <p:cNvPicPr>
            <a:picLocks noChangeAspect="1"/>
          </p:cNvPicPr>
          <p:nvPr/>
        </p:nvPicPr>
        <p:blipFill>
          <a:blip r:embed="rId4"/>
          <a:stretch>
            <a:fillRect/>
          </a:stretch>
        </p:blipFill>
        <p:spPr>
          <a:xfrm>
            <a:off x="5048794" y="4981442"/>
            <a:ext cx="6795816" cy="1548415"/>
          </a:xfrm>
          <a:prstGeom prst="rect">
            <a:avLst/>
          </a:prstGeom>
          <a:ln>
            <a:solidFill>
              <a:schemeClr val="tx1"/>
            </a:solidFill>
          </a:ln>
        </p:spPr>
      </p:pic>
    </p:spTree>
    <p:extLst>
      <p:ext uri="{BB962C8B-B14F-4D97-AF65-F5344CB8AC3E}">
        <p14:creationId xmlns:p14="http://schemas.microsoft.com/office/powerpoint/2010/main" val="1496580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B1FDA-5272-0352-D9D5-2D0C438EFD3C}"/>
              </a:ext>
            </a:extLst>
          </p:cNvPr>
          <p:cNvSpPr>
            <a:spLocks noGrp="1"/>
          </p:cNvSpPr>
          <p:nvPr>
            <p:ph type="title"/>
          </p:nvPr>
        </p:nvSpPr>
        <p:spPr/>
        <p:txBody>
          <a:bodyPr/>
          <a:lstStyle/>
          <a:p>
            <a:r>
              <a:rPr lang="en-AU" dirty="0"/>
              <a:t>Basic Information</a:t>
            </a:r>
          </a:p>
        </p:txBody>
      </p:sp>
      <p:sp>
        <p:nvSpPr>
          <p:cNvPr id="3" name="Content Placeholder 2">
            <a:extLst>
              <a:ext uri="{FF2B5EF4-FFF2-40B4-BE49-F238E27FC236}">
                <a16:creationId xmlns:a16="http://schemas.microsoft.com/office/drawing/2014/main" id="{4415A443-92BF-0F2B-2EE7-6124ED0B4936}"/>
              </a:ext>
            </a:extLst>
          </p:cNvPr>
          <p:cNvSpPr>
            <a:spLocks noGrp="1"/>
          </p:cNvSpPr>
          <p:nvPr>
            <p:ph idx="1"/>
          </p:nvPr>
        </p:nvSpPr>
        <p:spPr/>
        <p:txBody>
          <a:bodyPr>
            <a:normAutofit lnSpcReduction="10000"/>
          </a:bodyPr>
          <a:lstStyle/>
          <a:p>
            <a:r>
              <a:rPr lang="en-AU" dirty="0"/>
              <a:t>Main contact/s – this could be one person or many. Helpful to identify the tour manager, if they’re not the same person advancing the show</a:t>
            </a:r>
          </a:p>
          <a:p>
            <a:r>
              <a:rPr lang="en-AU" dirty="0"/>
              <a:t>Touring Party – roles</a:t>
            </a:r>
          </a:p>
          <a:p>
            <a:r>
              <a:rPr lang="en-AU" dirty="0"/>
              <a:t>Show synopsis – could be your marketing copy, helps us to understand the themes and scale</a:t>
            </a:r>
          </a:p>
          <a:p>
            <a:r>
              <a:rPr lang="en-AU" dirty="0"/>
              <a:t>Run time</a:t>
            </a:r>
          </a:p>
          <a:p>
            <a:r>
              <a:rPr lang="en-AU" dirty="0"/>
              <a:t>Interval</a:t>
            </a:r>
          </a:p>
          <a:p>
            <a:r>
              <a:rPr lang="en-AU" dirty="0"/>
              <a:t>Pre- and/or post-show activities (e.g., Q&amp;As, meet and greets, merchandise,  tactile tours, etc.)</a:t>
            </a:r>
          </a:p>
          <a:p>
            <a:endParaRPr lang="en-AU" dirty="0"/>
          </a:p>
        </p:txBody>
      </p:sp>
    </p:spTree>
    <p:extLst>
      <p:ext uri="{BB962C8B-B14F-4D97-AF65-F5344CB8AC3E}">
        <p14:creationId xmlns:p14="http://schemas.microsoft.com/office/powerpoint/2010/main" val="2576017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51BC5-1285-3203-8D54-2FD735358781}"/>
              </a:ext>
            </a:extLst>
          </p:cNvPr>
          <p:cNvSpPr>
            <a:spLocks noGrp="1"/>
          </p:cNvSpPr>
          <p:nvPr>
            <p:ph type="title"/>
          </p:nvPr>
        </p:nvSpPr>
        <p:spPr>
          <a:xfrm>
            <a:off x="4480560" y="2766218"/>
            <a:ext cx="3230880" cy="1325563"/>
          </a:xfrm>
        </p:spPr>
        <p:txBody>
          <a:bodyPr/>
          <a:lstStyle/>
          <a:p>
            <a:r>
              <a:rPr lang="en-AU" dirty="0"/>
              <a:t>Questions!?</a:t>
            </a:r>
          </a:p>
        </p:txBody>
      </p:sp>
    </p:spTree>
    <p:extLst>
      <p:ext uri="{BB962C8B-B14F-4D97-AF65-F5344CB8AC3E}">
        <p14:creationId xmlns:p14="http://schemas.microsoft.com/office/powerpoint/2010/main" val="1297955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343D0-38C6-1294-CF84-A1A6CD887A38}"/>
              </a:ext>
            </a:extLst>
          </p:cNvPr>
          <p:cNvSpPr>
            <a:spLocks noGrp="1"/>
          </p:cNvSpPr>
          <p:nvPr>
            <p:ph type="title"/>
          </p:nvPr>
        </p:nvSpPr>
        <p:spPr/>
        <p:txBody>
          <a:bodyPr/>
          <a:lstStyle/>
          <a:p>
            <a:r>
              <a:rPr lang="en-AU" dirty="0"/>
              <a:t>Logistics</a:t>
            </a:r>
          </a:p>
        </p:txBody>
      </p:sp>
      <p:sp>
        <p:nvSpPr>
          <p:cNvPr id="3" name="Content Placeholder 2">
            <a:extLst>
              <a:ext uri="{FF2B5EF4-FFF2-40B4-BE49-F238E27FC236}">
                <a16:creationId xmlns:a16="http://schemas.microsoft.com/office/drawing/2014/main" id="{461B4C5D-0713-8433-AD74-267400FD335E}"/>
              </a:ext>
            </a:extLst>
          </p:cNvPr>
          <p:cNvSpPr>
            <a:spLocks noGrp="1"/>
          </p:cNvSpPr>
          <p:nvPr>
            <p:ph idx="1"/>
          </p:nvPr>
        </p:nvSpPr>
        <p:spPr/>
        <p:txBody>
          <a:bodyPr>
            <a:normAutofit fontScale="92500" lnSpcReduction="10000"/>
          </a:bodyPr>
          <a:lstStyle/>
          <a:p>
            <a:r>
              <a:rPr lang="en-AU" sz="2400" b="1" dirty="0"/>
              <a:t>Flight Information </a:t>
            </a:r>
            <a:r>
              <a:rPr lang="en-AU" sz="2400" dirty="0"/>
              <a:t>– if you know where each touring party member is travelling to/from that’s great. If excess baggage is required. </a:t>
            </a:r>
          </a:p>
          <a:p>
            <a:r>
              <a:rPr lang="en-AU" sz="2400" b="1" dirty="0"/>
              <a:t>Accommodation</a:t>
            </a:r>
            <a:r>
              <a:rPr lang="en-AU" sz="2400" dirty="0"/>
              <a:t> – a breakdown of how many rooms and room types. If people are sharing a room. It’s helpful here to communicate if a request is just a preference, or if it’s a must-have (i.e., a two-bedroom apartment could also be fulfilled with 2x queen hotel rooms. Or a request for an apartment with a kitchen/kitchenette is only a must-have for stays greater than 1 week, for example.)</a:t>
            </a:r>
          </a:p>
          <a:p>
            <a:r>
              <a:rPr lang="en-AU" sz="2400" b="1" dirty="0"/>
              <a:t>Per diems </a:t>
            </a:r>
            <a:r>
              <a:rPr lang="en-AU" sz="2400" dirty="0"/>
              <a:t>– confirm that this is part of your request</a:t>
            </a:r>
          </a:p>
          <a:p>
            <a:r>
              <a:rPr lang="en-AU" sz="2400" b="1" dirty="0"/>
              <a:t>Transport</a:t>
            </a:r>
            <a:r>
              <a:rPr lang="en-AU" sz="2400" dirty="0"/>
              <a:t> – if you know there is a lot of luggage, please be clear that a larger vehicle is required for airport transfers. Also be clear if all transfers are a must-have, or if only certain ones are (e.g., airport transfers, first and last transfer to venue) – this could be dependant on how close the accommodation is to the venue. E.g., transfers between venue and accommodation only required if walking distance is greater than XX kms / 20 minutes.</a:t>
            </a:r>
          </a:p>
        </p:txBody>
      </p:sp>
    </p:spTree>
    <p:extLst>
      <p:ext uri="{BB962C8B-B14F-4D97-AF65-F5344CB8AC3E}">
        <p14:creationId xmlns:p14="http://schemas.microsoft.com/office/powerpoint/2010/main" val="1895868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003C0-FC90-F542-9F1C-A72E146B39AE}"/>
              </a:ext>
            </a:extLst>
          </p:cNvPr>
          <p:cNvSpPr>
            <a:spLocks noGrp="1"/>
          </p:cNvSpPr>
          <p:nvPr>
            <p:ph type="title"/>
          </p:nvPr>
        </p:nvSpPr>
        <p:spPr/>
        <p:txBody>
          <a:bodyPr/>
          <a:lstStyle/>
          <a:p>
            <a:r>
              <a:rPr lang="en-AU" dirty="0"/>
              <a:t>Logistics - examples</a:t>
            </a:r>
          </a:p>
        </p:txBody>
      </p:sp>
      <p:pic>
        <p:nvPicPr>
          <p:cNvPr id="5" name="Picture 4">
            <a:extLst>
              <a:ext uri="{FF2B5EF4-FFF2-40B4-BE49-F238E27FC236}">
                <a16:creationId xmlns:a16="http://schemas.microsoft.com/office/drawing/2014/main" id="{49657CAD-F487-897B-B115-F7DEA1D9DFC9}"/>
              </a:ext>
            </a:extLst>
          </p:cNvPr>
          <p:cNvPicPr>
            <a:picLocks noChangeAspect="1"/>
          </p:cNvPicPr>
          <p:nvPr/>
        </p:nvPicPr>
        <p:blipFill>
          <a:blip r:embed="rId2"/>
          <a:stretch>
            <a:fillRect/>
          </a:stretch>
        </p:blipFill>
        <p:spPr>
          <a:xfrm>
            <a:off x="838200" y="1836887"/>
            <a:ext cx="6546455" cy="3777850"/>
          </a:xfrm>
          <a:prstGeom prst="rect">
            <a:avLst/>
          </a:prstGeom>
        </p:spPr>
      </p:pic>
    </p:spTree>
    <p:extLst>
      <p:ext uri="{BB962C8B-B14F-4D97-AF65-F5344CB8AC3E}">
        <p14:creationId xmlns:p14="http://schemas.microsoft.com/office/powerpoint/2010/main" val="960685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5A074-3B1F-CCCA-7AEE-A2A43C43F3EB}"/>
              </a:ext>
            </a:extLst>
          </p:cNvPr>
          <p:cNvSpPr>
            <a:spLocks noGrp="1"/>
          </p:cNvSpPr>
          <p:nvPr>
            <p:ph type="title"/>
          </p:nvPr>
        </p:nvSpPr>
        <p:spPr/>
        <p:txBody>
          <a:bodyPr/>
          <a:lstStyle/>
          <a:p>
            <a:r>
              <a:rPr lang="en-AU" dirty="0"/>
              <a:t>Technical Requirements - General</a:t>
            </a:r>
          </a:p>
        </p:txBody>
      </p:sp>
      <p:sp>
        <p:nvSpPr>
          <p:cNvPr id="3" name="Content Placeholder 2">
            <a:extLst>
              <a:ext uri="{FF2B5EF4-FFF2-40B4-BE49-F238E27FC236}">
                <a16:creationId xmlns:a16="http://schemas.microsoft.com/office/drawing/2014/main" id="{464264DC-0F15-2D6A-4CD1-FECA999538A3}"/>
              </a:ext>
            </a:extLst>
          </p:cNvPr>
          <p:cNvSpPr>
            <a:spLocks noGrp="1"/>
          </p:cNvSpPr>
          <p:nvPr>
            <p:ph idx="1"/>
          </p:nvPr>
        </p:nvSpPr>
        <p:spPr>
          <a:xfrm>
            <a:off x="838200" y="1690688"/>
            <a:ext cx="10515600" cy="4398711"/>
          </a:xfrm>
        </p:spPr>
        <p:txBody>
          <a:bodyPr>
            <a:normAutofit fontScale="70000" lnSpcReduction="20000"/>
          </a:bodyPr>
          <a:lstStyle/>
          <a:p>
            <a:r>
              <a:rPr lang="en-AU" dirty="0"/>
              <a:t>Does anyone have a production background?</a:t>
            </a:r>
          </a:p>
          <a:p>
            <a:r>
              <a:rPr lang="en-AU" dirty="0"/>
              <a:t>Break down your requirements by department – Lighting, Sound, AV, Staging</a:t>
            </a:r>
          </a:p>
          <a:p>
            <a:r>
              <a:rPr lang="en-AU" dirty="0"/>
              <a:t>As much information as you can provide UNLESS it’s no longer relevant to the upcoming show. For example:</a:t>
            </a:r>
          </a:p>
          <a:p>
            <a:pPr lvl="1"/>
            <a:r>
              <a:rPr lang="en-AU" dirty="0"/>
              <a:t>The same show was performed in the past but a key component has changed</a:t>
            </a:r>
          </a:p>
          <a:p>
            <a:pPr lvl="1"/>
            <a:r>
              <a:rPr lang="en-AU" dirty="0"/>
              <a:t>You’re touring a new production of an existing work</a:t>
            </a:r>
          </a:p>
          <a:p>
            <a:r>
              <a:rPr lang="en-AU" dirty="0"/>
              <a:t>Include photos and/or links to archival recordings where possible</a:t>
            </a:r>
          </a:p>
          <a:p>
            <a:r>
              <a:rPr lang="en-AU" dirty="0"/>
              <a:t>Be clear about what equipment you are touring and what you need the venue to supply</a:t>
            </a:r>
          </a:p>
          <a:p>
            <a:r>
              <a:rPr lang="en-AU" dirty="0"/>
              <a:t>If you’re providing documents later, let us know when to expect them</a:t>
            </a:r>
          </a:p>
          <a:p>
            <a:r>
              <a:rPr lang="en-AU" dirty="0"/>
              <a:t>Do you need a pre-rig?</a:t>
            </a:r>
          </a:p>
          <a:p>
            <a:pPr lvl="1"/>
            <a:r>
              <a:rPr lang="en-AU" dirty="0"/>
              <a:t>This can differ from venue to venue depending on what they have set-up. It helps to note “if required” to start the discussion</a:t>
            </a:r>
          </a:p>
          <a:p>
            <a:pPr lvl="1"/>
            <a:r>
              <a:rPr lang="en-AU" dirty="0"/>
              <a:t>Communicate clearly what your expectations are when you arrive at the venue. For example: If the touring company needs to walk in and start plotting lights straight away to be ready for the first show, then its likely you need a pre-rig but can depend on what the venue has set-up.</a:t>
            </a:r>
          </a:p>
        </p:txBody>
      </p:sp>
    </p:spTree>
    <p:extLst>
      <p:ext uri="{BB962C8B-B14F-4D97-AF65-F5344CB8AC3E}">
        <p14:creationId xmlns:p14="http://schemas.microsoft.com/office/powerpoint/2010/main" val="3646631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BC91D-26BF-21C1-8BDB-DFF2EB7EC086}"/>
              </a:ext>
            </a:extLst>
          </p:cNvPr>
          <p:cNvSpPr>
            <a:spLocks noGrp="1"/>
          </p:cNvSpPr>
          <p:nvPr>
            <p:ph type="title"/>
          </p:nvPr>
        </p:nvSpPr>
        <p:spPr/>
        <p:txBody>
          <a:bodyPr/>
          <a:lstStyle/>
          <a:p>
            <a:r>
              <a:rPr lang="en-AU" dirty="0"/>
              <a:t>Lighting</a:t>
            </a:r>
          </a:p>
        </p:txBody>
      </p:sp>
      <p:sp>
        <p:nvSpPr>
          <p:cNvPr id="3" name="Content Placeholder 2">
            <a:extLst>
              <a:ext uri="{FF2B5EF4-FFF2-40B4-BE49-F238E27FC236}">
                <a16:creationId xmlns:a16="http://schemas.microsoft.com/office/drawing/2014/main" id="{FEB95CC4-FCB9-EB16-D55B-FC4BAFD4EBBF}"/>
              </a:ext>
            </a:extLst>
          </p:cNvPr>
          <p:cNvSpPr>
            <a:spLocks noGrp="1"/>
          </p:cNvSpPr>
          <p:nvPr>
            <p:ph idx="1"/>
          </p:nvPr>
        </p:nvSpPr>
        <p:spPr/>
        <p:txBody>
          <a:bodyPr>
            <a:normAutofit/>
          </a:bodyPr>
          <a:lstStyle/>
          <a:p>
            <a:r>
              <a:rPr lang="en-AU" dirty="0"/>
              <a:t>It’s helpful to communicate the purpose/effects you are trying to achieve in your lighting plan. </a:t>
            </a:r>
          </a:p>
          <a:p>
            <a:r>
              <a:rPr lang="en-AU" dirty="0"/>
              <a:t>You can list specific fixtures, but often venues – especially regional ones – will want to know if the effect is achievable with their in-house fixtures or if they need to consider hiring equipment, which costs money and can be limited in availability depending on location. </a:t>
            </a:r>
          </a:p>
          <a:p>
            <a:r>
              <a:rPr lang="en-AU" dirty="0"/>
              <a:t>Provide a generic lighting plot early, and provide a venue-specific plot or communicate how it fits into the venue later down the line</a:t>
            </a:r>
          </a:p>
          <a:p>
            <a:r>
              <a:rPr lang="en-AU" dirty="0"/>
              <a:t>Be clear about your must-haves vs your nice-to-haves.</a:t>
            </a:r>
          </a:p>
        </p:txBody>
      </p:sp>
    </p:spTree>
    <p:extLst>
      <p:ext uri="{BB962C8B-B14F-4D97-AF65-F5344CB8AC3E}">
        <p14:creationId xmlns:p14="http://schemas.microsoft.com/office/powerpoint/2010/main" val="1644195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E0F1-1A57-DDFC-0DCF-4B2444F9EFAA}"/>
              </a:ext>
            </a:extLst>
          </p:cNvPr>
          <p:cNvSpPr>
            <a:spLocks noGrp="1"/>
          </p:cNvSpPr>
          <p:nvPr>
            <p:ph type="title"/>
          </p:nvPr>
        </p:nvSpPr>
        <p:spPr/>
        <p:txBody>
          <a:bodyPr/>
          <a:lstStyle/>
          <a:p>
            <a:r>
              <a:rPr lang="en-AU" dirty="0"/>
              <a:t>Lighting – examples</a:t>
            </a:r>
          </a:p>
        </p:txBody>
      </p:sp>
      <p:pic>
        <p:nvPicPr>
          <p:cNvPr id="7" name="Picture 6">
            <a:extLst>
              <a:ext uri="{FF2B5EF4-FFF2-40B4-BE49-F238E27FC236}">
                <a16:creationId xmlns:a16="http://schemas.microsoft.com/office/drawing/2014/main" id="{2DBEF437-8958-671F-6BD9-35EFBAA4C3EA}"/>
              </a:ext>
            </a:extLst>
          </p:cNvPr>
          <p:cNvPicPr>
            <a:picLocks noChangeAspect="1"/>
          </p:cNvPicPr>
          <p:nvPr/>
        </p:nvPicPr>
        <p:blipFill>
          <a:blip r:embed="rId2"/>
          <a:stretch>
            <a:fillRect/>
          </a:stretch>
        </p:blipFill>
        <p:spPr>
          <a:xfrm>
            <a:off x="473009" y="1380677"/>
            <a:ext cx="4983993" cy="5112198"/>
          </a:xfrm>
          <a:prstGeom prst="rect">
            <a:avLst/>
          </a:prstGeom>
          <a:ln>
            <a:solidFill>
              <a:schemeClr val="tx1"/>
            </a:solidFill>
          </a:ln>
        </p:spPr>
      </p:pic>
      <p:pic>
        <p:nvPicPr>
          <p:cNvPr id="9" name="Picture 8">
            <a:extLst>
              <a:ext uri="{FF2B5EF4-FFF2-40B4-BE49-F238E27FC236}">
                <a16:creationId xmlns:a16="http://schemas.microsoft.com/office/drawing/2014/main" id="{58A83747-AEBF-4610-4505-389BC4744FAE}"/>
              </a:ext>
            </a:extLst>
          </p:cNvPr>
          <p:cNvPicPr>
            <a:picLocks noChangeAspect="1"/>
          </p:cNvPicPr>
          <p:nvPr/>
        </p:nvPicPr>
        <p:blipFill>
          <a:blip r:embed="rId3"/>
          <a:stretch>
            <a:fillRect/>
          </a:stretch>
        </p:blipFill>
        <p:spPr>
          <a:xfrm>
            <a:off x="5895737" y="1027906"/>
            <a:ext cx="5896798" cy="3496163"/>
          </a:xfrm>
          <a:prstGeom prst="rect">
            <a:avLst/>
          </a:prstGeom>
          <a:ln>
            <a:solidFill>
              <a:schemeClr val="tx1"/>
            </a:solidFill>
          </a:ln>
        </p:spPr>
      </p:pic>
      <p:pic>
        <p:nvPicPr>
          <p:cNvPr id="11" name="Picture 10">
            <a:extLst>
              <a:ext uri="{FF2B5EF4-FFF2-40B4-BE49-F238E27FC236}">
                <a16:creationId xmlns:a16="http://schemas.microsoft.com/office/drawing/2014/main" id="{9380F8D7-2777-1723-AB42-89640FCF50F4}"/>
              </a:ext>
            </a:extLst>
          </p:cNvPr>
          <p:cNvPicPr>
            <a:picLocks noChangeAspect="1"/>
          </p:cNvPicPr>
          <p:nvPr/>
        </p:nvPicPr>
        <p:blipFill>
          <a:blip r:embed="rId4"/>
          <a:stretch>
            <a:fillRect/>
          </a:stretch>
        </p:blipFill>
        <p:spPr>
          <a:xfrm>
            <a:off x="5724872" y="4818428"/>
            <a:ext cx="6238528" cy="1240813"/>
          </a:xfrm>
          <a:prstGeom prst="rect">
            <a:avLst/>
          </a:prstGeom>
          <a:ln>
            <a:solidFill>
              <a:schemeClr val="tx1"/>
            </a:solidFill>
          </a:ln>
        </p:spPr>
      </p:pic>
    </p:spTree>
    <p:extLst>
      <p:ext uri="{BB962C8B-B14F-4D97-AF65-F5344CB8AC3E}">
        <p14:creationId xmlns:p14="http://schemas.microsoft.com/office/powerpoint/2010/main" val="1276521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66266-AC06-E90E-7779-53A88AFDBC95}"/>
              </a:ext>
            </a:extLst>
          </p:cNvPr>
          <p:cNvSpPr>
            <a:spLocks noGrp="1"/>
          </p:cNvSpPr>
          <p:nvPr>
            <p:ph type="title"/>
          </p:nvPr>
        </p:nvSpPr>
        <p:spPr/>
        <p:txBody>
          <a:bodyPr/>
          <a:lstStyle/>
          <a:p>
            <a:r>
              <a:rPr lang="en-AU" dirty="0"/>
              <a:t>Sound</a:t>
            </a:r>
          </a:p>
        </p:txBody>
      </p:sp>
      <p:sp>
        <p:nvSpPr>
          <p:cNvPr id="3" name="Content Placeholder 2">
            <a:extLst>
              <a:ext uri="{FF2B5EF4-FFF2-40B4-BE49-F238E27FC236}">
                <a16:creationId xmlns:a16="http://schemas.microsoft.com/office/drawing/2014/main" id="{45FFB6B6-19CB-323F-ECC8-DAB2E9EC8B53}"/>
              </a:ext>
            </a:extLst>
          </p:cNvPr>
          <p:cNvSpPr>
            <a:spLocks noGrp="1"/>
          </p:cNvSpPr>
          <p:nvPr>
            <p:ph idx="1"/>
          </p:nvPr>
        </p:nvSpPr>
        <p:spPr/>
        <p:txBody>
          <a:bodyPr/>
          <a:lstStyle/>
          <a:p>
            <a:r>
              <a:rPr lang="en-AU" dirty="0"/>
              <a:t>Unlike with lighting, it’s helpful to be more specific about your requirements.</a:t>
            </a:r>
          </a:p>
          <a:p>
            <a:r>
              <a:rPr lang="en-AU" dirty="0"/>
              <a:t>There is more scope in Sound to negotiate, so it’s important to be clear about your must-haves and nice-to-haves, and what equipment is okay to be substituted for something similar</a:t>
            </a:r>
          </a:p>
          <a:p>
            <a:r>
              <a:rPr lang="en-AU" dirty="0"/>
              <a:t>Provide a cue sheet if possible</a:t>
            </a:r>
          </a:p>
          <a:p>
            <a:endParaRPr lang="en-AU" dirty="0"/>
          </a:p>
        </p:txBody>
      </p:sp>
    </p:spTree>
    <p:extLst>
      <p:ext uri="{BB962C8B-B14F-4D97-AF65-F5344CB8AC3E}">
        <p14:creationId xmlns:p14="http://schemas.microsoft.com/office/powerpoint/2010/main" val="2698092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E9036-6730-47AB-FFE8-F4C4E826185C}"/>
              </a:ext>
            </a:extLst>
          </p:cNvPr>
          <p:cNvSpPr>
            <a:spLocks noGrp="1"/>
          </p:cNvSpPr>
          <p:nvPr>
            <p:ph type="title"/>
          </p:nvPr>
        </p:nvSpPr>
        <p:spPr/>
        <p:txBody>
          <a:bodyPr/>
          <a:lstStyle/>
          <a:p>
            <a:r>
              <a:rPr lang="en-AU" dirty="0"/>
              <a:t>Sound - examples</a:t>
            </a:r>
          </a:p>
        </p:txBody>
      </p:sp>
      <p:pic>
        <p:nvPicPr>
          <p:cNvPr id="5" name="Picture 4">
            <a:extLst>
              <a:ext uri="{FF2B5EF4-FFF2-40B4-BE49-F238E27FC236}">
                <a16:creationId xmlns:a16="http://schemas.microsoft.com/office/drawing/2014/main" id="{A08AE102-191D-AC14-6D1C-EE7FE397CBD8}"/>
              </a:ext>
            </a:extLst>
          </p:cNvPr>
          <p:cNvPicPr>
            <a:picLocks noChangeAspect="1"/>
          </p:cNvPicPr>
          <p:nvPr/>
        </p:nvPicPr>
        <p:blipFill>
          <a:blip r:embed="rId2"/>
          <a:stretch>
            <a:fillRect/>
          </a:stretch>
        </p:blipFill>
        <p:spPr>
          <a:xfrm>
            <a:off x="3642970" y="5065699"/>
            <a:ext cx="4906060" cy="1743318"/>
          </a:xfrm>
          <a:prstGeom prst="rect">
            <a:avLst/>
          </a:prstGeom>
          <a:ln>
            <a:solidFill>
              <a:schemeClr val="tx1"/>
            </a:solidFill>
          </a:ln>
        </p:spPr>
      </p:pic>
      <p:pic>
        <p:nvPicPr>
          <p:cNvPr id="7" name="Picture 6">
            <a:extLst>
              <a:ext uri="{FF2B5EF4-FFF2-40B4-BE49-F238E27FC236}">
                <a16:creationId xmlns:a16="http://schemas.microsoft.com/office/drawing/2014/main" id="{A90CEBAB-16B5-F6A7-FB7D-FD16AECE35ED}"/>
              </a:ext>
            </a:extLst>
          </p:cNvPr>
          <p:cNvPicPr>
            <a:picLocks noChangeAspect="1"/>
          </p:cNvPicPr>
          <p:nvPr/>
        </p:nvPicPr>
        <p:blipFill>
          <a:blip r:embed="rId3"/>
          <a:stretch>
            <a:fillRect/>
          </a:stretch>
        </p:blipFill>
        <p:spPr>
          <a:xfrm>
            <a:off x="6464968" y="731879"/>
            <a:ext cx="5039428" cy="3962953"/>
          </a:xfrm>
          <a:prstGeom prst="rect">
            <a:avLst/>
          </a:prstGeom>
          <a:ln>
            <a:solidFill>
              <a:schemeClr val="tx1"/>
            </a:solidFill>
          </a:ln>
        </p:spPr>
      </p:pic>
      <p:pic>
        <p:nvPicPr>
          <p:cNvPr id="9" name="Picture 8">
            <a:extLst>
              <a:ext uri="{FF2B5EF4-FFF2-40B4-BE49-F238E27FC236}">
                <a16:creationId xmlns:a16="http://schemas.microsoft.com/office/drawing/2014/main" id="{AAA5729F-076C-87C5-D26F-FD4F84DBA921}"/>
              </a:ext>
            </a:extLst>
          </p:cNvPr>
          <p:cNvPicPr>
            <a:picLocks noChangeAspect="1"/>
          </p:cNvPicPr>
          <p:nvPr/>
        </p:nvPicPr>
        <p:blipFill>
          <a:blip r:embed="rId4"/>
          <a:stretch>
            <a:fillRect/>
          </a:stretch>
        </p:blipFill>
        <p:spPr>
          <a:xfrm>
            <a:off x="1255712" y="1420863"/>
            <a:ext cx="4791744" cy="3543795"/>
          </a:xfrm>
          <a:prstGeom prst="rect">
            <a:avLst/>
          </a:prstGeom>
          <a:ln>
            <a:solidFill>
              <a:schemeClr val="tx1"/>
            </a:solidFill>
          </a:ln>
        </p:spPr>
      </p:pic>
    </p:spTree>
    <p:extLst>
      <p:ext uri="{BB962C8B-B14F-4D97-AF65-F5344CB8AC3E}">
        <p14:creationId xmlns:p14="http://schemas.microsoft.com/office/powerpoint/2010/main" val="2146585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1823</TotalTime>
  <Words>1069</Words>
  <Application>Microsoft Office PowerPoint</Application>
  <PresentationFormat>Widescreen</PresentationFormat>
  <Paragraphs>72</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Aptos</vt:lpstr>
      <vt:lpstr>Aptos Display</vt:lpstr>
      <vt:lpstr>Arial</vt:lpstr>
      <vt:lpstr>Office Theme</vt:lpstr>
      <vt:lpstr>What to include in a technical rider</vt:lpstr>
      <vt:lpstr>Basic Information</vt:lpstr>
      <vt:lpstr>Logistics</vt:lpstr>
      <vt:lpstr>Logistics - examples</vt:lpstr>
      <vt:lpstr>Technical Requirements - General</vt:lpstr>
      <vt:lpstr>Lighting</vt:lpstr>
      <vt:lpstr>Lighting – examples</vt:lpstr>
      <vt:lpstr>Sound</vt:lpstr>
      <vt:lpstr>Sound - examples</vt:lpstr>
      <vt:lpstr>AV</vt:lpstr>
      <vt:lpstr>Staging</vt:lpstr>
      <vt:lpstr>Staging - examples</vt:lpstr>
      <vt:lpstr>Production Schedule</vt:lpstr>
      <vt:lpstr>Production Schedule - examples</vt:lpstr>
      <vt:lpstr>Other Production information</vt:lpstr>
      <vt:lpstr>Other Production information - examples</vt:lpstr>
      <vt:lpstr>Backstage Requirements &amp; Hospitality Riders</vt:lpstr>
      <vt:lpstr>Backstage Requirements &amp;  Hospitality Riders - examples</vt:lpstr>
      <vt:lpstr>Front of House information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Isabel Hart</dc:creator>
  <cp:lastModifiedBy>Isabel Hart</cp:lastModifiedBy>
  <cp:revision>2</cp:revision>
  <dcterms:created xsi:type="dcterms:W3CDTF">2026-03-16T01:01:19Z</dcterms:created>
  <dcterms:modified xsi:type="dcterms:W3CDTF">2026-03-17T07:24:48Z</dcterms:modified>
</cp:coreProperties>
</file>